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4551" r:id="rId4"/>
    <p:sldMasterId id="2147484608" r:id="rId5"/>
    <p:sldMasterId id="2147484611" r:id="rId6"/>
  </p:sldMasterIdLst>
  <p:notesMasterIdLst>
    <p:notesMasterId r:id="rId24"/>
  </p:notesMasterIdLst>
  <p:handoutMasterIdLst>
    <p:handoutMasterId r:id="rId25"/>
  </p:handoutMasterIdLst>
  <p:sldIdLst>
    <p:sldId id="256" r:id="rId7"/>
    <p:sldId id="2331" r:id="rId8"/>
    <p:sldId id="2336" r:id="rId9"/>
    <p:sldId id="2338" r:id="rId10"/>
    <p:sldId id="315" r:id="rId11"/>
    <p:sldId id="2330" r:id="rId12"/>
    <p:sldId id="556" r:id="rId13"/>
    <p:sldId id="2339" r:id="rId14"/>
    <p:sldId id="1589" r:id="rId15"/>
    <p:sldId id="2340" r:id="rId16"/>
    <p:sldId id="267" r:id="rId17"/>
    <p:sldId id="2327" r:id="rId18"/>
    <p:sldId id="2337" r:id="rId19"/>
    <p:sldId id="2334" r:id="rId20"/>
    <p:sldId id="2341" r:id="rId21"/>
    <p:sldId id="2342" r:id="rId22"/>
    <p:sldId id="2343" r:id="rId2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E77D083-1E68-4021-83F2-CE12AA8E0012}">
          <p14:sldIdLst>
            <p14:sldId id="256"/>
            <p14:sldId id="2331"/>
            <p14:sldId id="2336"/>
            <p14:sldId id="2338"/>
            <p14:sldId id="315"/>
            <p14:sldId id="2330"/>
            <p14:sldId id="556"/>
            <p14:sldId id="2339"/>
            <p14:sldId id="1589"/>
            <p14:sldId id="2340"/>
            <p14:sldId id="267"/>
            <p14:sldId id="2327"/>
            <p14:sldId id="2337"/>
            <p14:sldId id="2334"/>
            <p14:sldId id="2341"/>
            <p14:sldId id="2342"/>
            <p14:sldId id="23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AF9"/>
    <a:srgbClr val="1490DF"/>
    <a:srgbClr val="E9E9E9"/>
    <a:srgbClr val="FF5050"/>
    <a:srgbClr val="50E6FF"/>
    <a:srgbClr val="C6C6C6"/>
    <a:srgbClr val="0078D4"/>
    <a:srgbClr val="000000"/>
    <a:srgbClr val="FFFFFF"/>
    <a:srgbClr val="EBEBEB"/>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00" autoAdjust="0"/>
    <p:restoredTop sz="96211" autoAdjust="0"/>
  </p:normalViewPr>
  <p:slideViewPr>
    <p:cSldViewPr snapToGrid="0">
      <p:cViewPr varScale="1">
        <p:scale>
          <a:sx n="117" d="100"/>
          <a:sy n="117" d="100"/>
        </p:scale>
        <p:origin x="588" y="108"/>
      </p:cViewPr>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137" d="100"/>
          <a:sy n="137" d="100"/>
        </p:scale>
        <p:origin x="3600"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slide" Target="slides/slide6.xml"/><Relationship Id="rId1" Type="http://schemas.openxmlformats.org/officeDocument/2006/relationships/slide" Target="slides/slide5.xml"/><Relationship Id="rId4"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6/30/2020 12:18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6/30/2020 12:17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6/30/2020 12:17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0576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6C3987-9070-5641-9DFC-5B60A8EC4671}" type="slidenum">
              <a:rPr lang="en-US" smtClean="0"/>
              <a:t>12</a:t>
            </a:fld>
            <a:endParaRPr lang="en-US"/>
          </a:p>
        </p:txBody>
      </p:sp>
    </p:spTree>
    <p:extLst>
      <p:ext uri="{BB962C8B-B14F-4D97-AF65-F5344CB8AC3E}">
        <p14:creationId xmlns:p14="http://schemas.microsoft.com/office/powerpoint/2010/main" val="2030521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CC6DD42-8ADC-E240-9E6E-9C8CFEC389CF}" type="slidenum">
              <a:rPr lang="en-US" smtClean="0"/>
              <a:t>13</a:t>
            </a:fld>
            <a:endParaRPr lang="en-US"/>
          </a:p>
        </p:txBody>
      </p:sp>
    </p:spTree>
    <p:extLst>
      <p:ext uri="{BB962C8B-B14F-4D97-AF65-F5344CB8AC3E}">
        <p14:creationId xmlns:p14="http://schemas.microsoft.com/office/powerpoint/2010/main" val="20258770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tx2"/>
                </a:solidFill>
              </a:defRPr>
            </a:lvl1pPr>
          </a:lstStyle>
          <a:p>
            <a:r>
              <a:rPr lang="en-US" dirty="0"/>
              <a:t>Azure presentation title </a:t>
            </a:r>
            <a:br>
              <a:rPr lang="en-US" dirty="0"/>
            </a:br>
            <a:r>
              <a:rPr lang="en-US" dirty="0"/>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415196002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42898" y="0"/>
            <a:ext cx="6093577" cy="6994525"/>
          </a:xfrm>
          <a:prstGeom prst="rect">
            <a:avLst/>
          </a:prstGeom>
        </p:spPr>
      </p:pic>
    </p:spTree>
    <p:extLst>
      <p:ext uri="{BB962C8B-B14F-4D97-AF65-F5344CB8AC3E}">
        <p14:creationId xmlns:p14="http://schemas.microsoft.com/office/powerpoint/2010/main" val="9343058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42898" y="0"/>
            <a:ext cx="6093577" cy="6994525"/>
          </a:xfrm>
          <a:prstGeom prst="rect">
            <a:avLst/>
          </a:prstGeom>
        </p:spPr>
      </p:pic>
    </p:spTree>
    <p:extLst>
      <p:ext uri="{BB962C8B-B14F-4D97-AF65-F5344CB8AC3E}">
        <p14:creationId xmlns:p14="http://schemas.microsoft.com/office/powerpoint/2010/main" val="1618171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a:prstGeom prst="rect">
            <a:avLst/>
          </a:prstGeom>
        </p:spPr>
        <p:txBody>
          <a:bodyPr lIns="0" tIns="0" rIns="0" bIns="0"/>
          <a:lstStyle>
            <a:lvl1pPr>
              <a:defRPr sz="1800"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558414" cy="3862387"/>
          </a:xfrm>
          <a:prstGeom prst="rect">
            <a:avLst/>
          </a:prstGeo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a:t>
            </a:r>
            <a:br>
              <a:rPr lang="en-US" dirty="0"/>
            </a:br>
            <a:r>
              <a:rPr lang="en-US" dirty="0"/>
              <a:t>##</a:t>
            </a:r>
            <a:br>
              <a:rPr lang="en-US" dirty="0"/>
            </a:br>
            <a:r>
              <a:rPr lang="en-US" dirty="0"/>
              <a:t>##</a:t>
            </a:r>
            <a:br>
              <a:rPr lang="en-US" dirty="0"/>
            </a:br>
            <a:r>
              <a:rPr lang="en-US" dirty="0"/>
              <a:t>##</a:t>
            </a:r>
            <a:br>
              <a:rPr lang="en-US" dirty="0"/>
            </a:br>
            <a:r>
              <a:rPr lang="en-US" dirty="0"/>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913178" y="1192212"/>
            <a:ext cx="3356359" cy="3862387"/>
          </a:xfrm>
          <a:prstGeom prst="rect">
            <a:avLst/>
          </a:prstGeom>
        </p:spPr>
        <p:txBody>
          <a:bodyPr wrap="square" lIns="0" tIns="0" rIns="0" bIns="0">
            <a:noAutofit/>
          </a:bodyPr>
          <a:lstStyle>
            <a:lvl1pPr marL="0" indent="0" defTabSz="517525">
              <a:spcAft>
                <a:spcPts val="500"/>
              </a:spcAft>
              <a:buNone/>
              <a:defRPr sz="1800" spc="0" baseline="0">
                <a:solidFill>
                  <a:srgbClr val="000000"/>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Section Title</a:t>
            </a:r>
            <a:br>
              <a:rPr lang="en-US" dirty="0"/>
            </a:br>
            <a:r>
              <a:rPr lang="en-US" dirty="0"/>
              <a:t>Section Title</a:t>
            </a:r>
            <a:br>
              <a:rPr lang="en-US" dirty="0"/>
            </a:br>
            <a:r>
              <a:rPr lang="en-US" dirty="0"/>
              <a:t>Section Title</a:t>
            </a:r>
            <a:br>
              <a:rPr lang="en-US" dirty="0"/>
            </a:br>
            <a:r>
              <a:rPr lang="en-US" dirty="0"/>
              <a:t>Section Title</a:t>
            </a:r>
            <a:br>
              <a:rPr lang="en-US" dirty="0"/>
            </a:br>
            <a:r>
              <a:rPr lang="en-US" dirty="0"/>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5" name="Text Placeholder 4"/>
          <p:cNvSpPr>
            <a:spLocks noGrp="1"/>
          </p:cNvSpPr>
          <p:nvPr>
            <p:ph type="body" sz="quarter" idx="11" hasCustomPrompt="1"/>
          </p:nvPr>
        </p:nvSpPr>
        <p:spPr>
          <a:xfrm>
            <a:off x="465138" y="3075739"/>
            <a:ext cx="11533187" cy="220510"/>
          </a:xfrm>
          <a:prstGeom prst="rect">
            <a:avLst/>
          </a:prstGeo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a:t>
            </a:r>
            <a:r>
              <a:rPr lang="en-US" dirty="0" err="1"/>
              <a:t>Semibold</a:t>
            </a:r>
            <a:r>
              <a:rPr lang="en-US" dirty="0"/>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65138" y="4593491"/>
            <a:ext cx="11533187"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dirty="0"/>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63276" y="4385524"/>
            <a:ext cx="11533187" cy="207967"/>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63276" y="3323870"/>
            <a:ext cx="11533187"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65138" y="1960860"/>
            <a:ext cx="9572625" cy="3385542"/>
          </a:xfrm>
          <a:prstGeom prst="rect">
            <a:avLst/>
          </a:prstGeom>
        </p:spPr>
        <p:txBody>
          <a:bodyPr wrap="square" lIns="0" tIns="0" rIns="0" bIns="0">
            <a:spAutoFit/>
          </a:bodyPr>
          <a:lstStyle>
            <a:lvl1pPr marL="342900" marR="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br>
              <a:rPr lang="en-US" dirty="0"/>
            </a:br>
            <a:endParaRPr lang="en-US" dirty="0"/>
          </a:p>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r>
              <a:rPr lang="en-US" dirty="0"/>
              <a:t>Bulleted list Segoe UI Regular 20/24. Dis </a:t>
            </a:r>
            <a:r>
              <a:rPr lang="en-US" dirty="0" err="1"/>
              <a:t>apid</a:t>
            </a:r>
            <a:r>
              <a:rPr lang="en-US" dirty="0"/>
              <a:t> es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vit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endParaRPr lang="en-US" dirty="0"/>
          </a:p>
          <a:p>
            <a:pPr lvl="0"/>
            <a:endParaRPr lang="en-US" dirty="0"/>
          </a:p>
          <a:p>
            <a:pPr lvl="0"/>
            <a:endParaRPr lang="en-US" dirty="0"/>
          </a:p>
          <a:p>
            <a:pPr lvl="0"/>
            <a:endParaRPr lang="en-US" dirty="0"/>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a:t>
            </a:r>
            <a:r>
              <a:rPr lang="en-US" dirty="0" err="1"/>
              <a:t>Semibold</a:t>
            </a:r>
            <a:r>
              <a:rPr lang="en-US" dirty="0"/>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6327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405042"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320326" y="3445695"/>
            <a:ext cx="3690937"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6513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372768" y="2645384"/>
            <a:ext cx="3690937" cy="206710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307388" y="1631566"/>
            <a:ext cx="3681793" cy="3165507"/>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95406" y="1631567"/>
            <a:ext cx="3684970" cy="3161095"/>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74280" y="1631568"/>
            <a:ext cx="3681793" cy="3169920"/>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220510"/>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74663" y="2939529"/>
            <a:ext cx="3681412"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89438" y="2932948"/>
            <a:ext cx="3690937" cy="553998"/>
          </a:xfrm>
          <a:prstGeom prst="rect">
            <a:avLst/>
          </a:prstGeom>
        </p:spPr>
        <p:txBody>
          <a:bodyPr/>
          <a:lstStyle>
            <a:lvl1pPr algn="ctr">
              <a:defRPr>
                <a:solidFill>
                  <a:schemeClr val="bg1"/>
                </a:solidFill>
              </a:defRPr>
            </a:lvl1pPr>
          </a:lstStyle>
          <a:p>
            <a:r>
              <a:rPr lang="en-US" dirty="0"/>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307388" y="2946446"/>
            <a:ext cx="3681412" cy="553998"/>
          </a:xfrm>
          <a:prstGeom prst="rect">
            <a:avLst/>
          </a:prstGeom>
        </p:spPr>
        <p:txBody>
          <a:bodyPr/>
          <a:lstStyle>
            <a:lvl1pPr algn="ctr">
              <a:defRPr>
                <a:solidFill>
                  <a:schemeClr val="bg1"/>
                </a:solidFill>
              </a:defRPr>
            </a:lvl1pPr>
          </a:lstStyle>
          <a:p>
            <a:r>
              <a:rPr lang="en-US" dirty="0"/>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74280"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92422"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307388" y="5260328"/>
            <a:ext cx="3690937" cy="91294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4" name="Text Placeholder 4"/>
          <p:cNvSpPr>
            <a:spLocks noGrp="1"/>
          </p:cNvSpPr>
          <p:nvPr>
            <p:ph type="body" sz="quarter" idx="15" hasCustomPrompt="1"/>
          </p:nvPr>
        </p:nvSpPr>
        <p:spPr>
          <a:xfrm>
            <a:off x="242601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6" name="Text Placeholder 4"/>
          <p:cNvSpPr>
            <a:spLocks noGrp="1"/>
          </p:cNvSpPr>
          <p:nvPr>
            <p:ph type="body" sz="quarter" idx="17" hasCustomPrompt="1"/>
          </p:nvPr>
        </p:nvSpPr>
        <p:spPr>
          <a:xfrm>
            <a:off x="438689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18" name="Text Placeholder 4"/>
          <p:cNvSpPr>
            <a:spLocks noGrp="1"/>
          </p:cNvSpPr>
          <p:nvPr>
            <p:ph type="body" sz="quarter" idx="19" hasCustomPrompt="1"/>
          </p:nvPr>
        </p:nvSpPr>
        <p:spPr>
          <a:xfrm>
            <a:off x="634777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0" name="Text Placeholder 4"/>
          <p:cNvSpPr>
            <a:spLocks noGrp="1"/>
          </p:cNvSpPr>
          <p:nvPr>
            <p:ph type="body" sz="quarter" idx="21" hasCustomPrompt="1"/>
          </p:nvPr>
        </p:nvSpPr>
        <p:spPr>
          <a:xfrm>
            <a:off x="8308659"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2" name="Text Placeholder 4"/>
          <p:cNvSpPr>
            <a:spLocks noGrp="1"/>
          </p:cNvSpPr>
          <p:nvPr>
            <p:ph type="body" sz="quarter" idx="23" hasCustomPrompt="1"/>
          </p:nvPr>
        </p:nvSpPr>
        <p:spPr>
          <a:xfrm>
            <a:off x="10269538" y="3230880"/>
            <a:ext cx="1727200" cy="451342"/>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p:txBody>
      </p:sp>
      <p:sp>
        <p:nvSpPr>
          <p:cNvPr id="25" name="Content Placeholder 15"/>
          <p:cNvSpPr>
            <a:spLocks noGrp="1"/>
          </p:cNvSpPr>
          <p:nvPr>
            <p:ph sz="quarter" idx="26" hasCustomPrompt="1"/>
          </p:nvPr>
        </p:nvSpPr>
        <p:spPr>
          <a:xfrm>
            <a:off x="242601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a:prstGeom prst="rect">
            <a:avLst/>
          </a:prstGeom>
        </p:spPr>
        <p:txBody>
          <a:bodyPr>
            <a:noAutofit/>
          </a:bodyPr>
          <a:lstStyle>
            <a:lvl1pPr marL="0" indent="0">
              <a:buNone/>
              <a:defRPr sz="2000">
                <a:solidFill>
                  <a:srgbClr val="000000"/>
                </a:solidFill>
              </a:defRPr>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a:prstGeom prst="rect">
            <a:avLst/>
          </a:prstGeo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rgbClr val="000000"/>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63276"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42601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86899"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354763"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302625"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245998" y="3694402"/>
            <a:ext cx="1727201" cy="189370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40440" y="2347335"/>
            <a:ext cx="660400" cy="66040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79398" y="2347335"/>
            <a:ext cx="660400" cy="66040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60201" y="2347335"/>
            <a:ext cx="660400" cy="66040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888163" y="2347335"/>
            <a:ext cx="660400" cy="66040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99298" y="2347335"/>
            <a:ext cx="660400" cy="66040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2715" y="2347335"/>
            <a:ext cx="660400" cy="660400"/>
          </a:xfrm>
          <a:prstGeom prst="rect">
            <a:avLst/>
          </a:prstGeom>
        </p:spPr>
      </p:pic>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strike="noStrike">
                <a:solidFill>
                  <a:srgbClr val="000000"/>
                </a:solidFill>
              </a:defRPr>
            </a:lvl1pPr>
          </a:lstStyle>
          <a:p>
            <a:r>
              <a:rPr lang="en-US" dirty="0"/>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000000"/>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rgbClr val="FFFFFF"/>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436475" cy="6994525"/>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prstGeom prst="rect">
            <a:avLst/>
          </a:prstGeo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4762" y="-1"/>
            <a:ext cx="6093577" cy="6994525"/>
          </a:xfrm>
          <a:prstGeom prst="rect">
            <a:avLst/>
          </a:prstGeom>
        </p:spPr>
      </p:pic>
      <p:sp>
        <p:nvSpPr>
          <p:cNvPr id="2" name="Title 1"/>
          <p:cNvSpPr>
            <a:spLocks noGrp="1"/>
          </p:cNvSpPr>
          <p:nvPr>
            <p:ph type="title" hasCustomPrompt="1"/>
          </p:nvPr>
        </p:nvSpPr>
        <p:spPr>
          <a:xfrm>
            <a:off x="465138" y="632779"/>
            <a:ext cx="5653087" cy="411162"/>
          </a:xfrm>
          <a:prstGeom prst="rect">
            <a:avLst/>
          </a:prstGeom>
        </p:spPr>
        <p:txBody>
          <a:bodyPr wrap="square" lIns="0" tIns="0" rIns="0" bIns="0">
            <a:spAutoFit/>
          </a:bodyPr>
          <a:lstStyle>
            <a:lvl1pPr>
              <a:lnSpc>
                <a:spcPts val="3200"/>
              </a:lnSpc>
              <a:defRPr sz="2800" baseline="0">
                <a:solidFill>
                  <a:srgbClr val="000000"/>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54763" y="3183626"/>
            <a:ext cx="6092825" cy="553998"/>
          </a:xfrm>
          <a:prstGeom prst="rect">
            <a:avLst/>
          </a:prstGeom>
        </p:spPr>
        <p:txBody>
          <a:bodyPr/>
          <a:lstStyle>
            <a:lvl1pPr algn="ctr">
              <a:defRPr>
                <a:solidFill>
                  <a:schemeClr val="bg1"/>
                </a:solidFill>
              </a:defRPr>
            </a:lvl1pPr>
          </a:lstStyle>
          <a:p>
            <a:r>
              <a:rPr lang="en-US" dirty="0"/>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65138" y="2627970"/>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65137" y="3497262"/>
            <a:ext cx="4919662" cy="206794"/>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a:p>
            <a:pPr lvl="1"/>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65137" y="3711916"/>
            <a:ext cx="4919661" cy="727392"/>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Photo layout 2</a:t>
            </a:r>
          </a:p>
        </p:txBody>
      </p:sp>
      <p:sp>
        <p:nvSpPr>
          <p:cNvPr id="5" name="Text Placeholder 4"/>
          <p:cNvSpPr>
            <a:spLocks noGrp="1"/>
          </p:cNvSpPr>
          <p:nvPr>
            <p:ph type="body" sz="quarter" idx="11" hasCustomPrompt="1"/>
          </p:nvPr>
        </p:nvSpPr>
        <p:spPr>
          <a:xfrm>
            <a:off x="46513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9" name="Text Placeholder 4"/>
          <p:cNvSpPr>
            <a:spLocks noGrp="1"/>
          </p:cNvSpPr>
          <p:nvPr>
            <p:ph type="body" sz="quarter" idx="12" hasCustomPrompt="1"/>
          </p:nvPr>
        </p:nvSpPr>
        <p:spPr>
          <a:xfrm>
            <a:off x="4386263"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sp>
        <p:nvSpPr>
          <p:cNvPr id="10" name="Text Placeholder 4"/>
          <p:cNvSpPr>
            <a:spLocks noGrp="1"/>
          </p:cNvSpPr>
          <p:nvPr>
            <p:ph type="body" sz="quarter" idx="13" hasCustomPrompt="1"/>
          </p:nvPr>
        </p:nvSpPr>
        <p:spPr>
          <a:xfrm>
            <a:off x="8307388" y="5026024"/>
            <a:ext cx="3690937" cy="220510"/>
          </a:xfrm>
          <a:prstGeom prst="rect">
            <a:avLst/>
          </a:prstGeo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313791" y="2195639"/>
            <a:ext cx="3695703" cy="2641473"/>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182" y="2195639"/>
            <a:ext cx="3721892" cy="2641473"/>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81499" y="2195637"/>
            <a:ext cx="3695702" cy="2641475"/>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34975" y="3257272"/>
            <a:ext cx="3721100" cy="553998"/>
          </a:xfrm>
          <a:prstGeom prst="rect">
            <a:avLst/>
          </a:prstGeom>
        </p:spPr>
        <p:txBody>
          <a:bodyPr/>
          <a:lstStyle>
            <a:lvl1pPr algn="ctr">
              <a:defRPr>
                <a:solidFill>
                  <a:schemeClr val="bg1"/>
                </a:solidFill>
              </a:defRPr>
            </a:lvl1pPr>
          </a:lstStyle>
          <a:p>
            <a:r>
              <a:rPr lang="en-US" dirty="0"/>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86263" y="3250274"/>
            <a:ext cx="3690937" cy="553998"/>
          </a:xfrm>
          <a:prstGeom prst="rect">
            <a:avLst/>
          </a:prstGeom>
        </p:spPr>
        <p:txBody>
          <a:bodyPr/>
          <a:lstStyle>
            <a:lvl1pPr algn="ctr">
              <a:defRPr>
                <a:solidFill>
                  <a:schemeClr val="bg1"/>
                </a:solidFill>
              </a:defRPr>
            </a:lvl1pPr>
          </a:lstStyle>
          <a:p>
            <a:r>
              <a:rPr lang="en-US" dirty="0"/>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313738" y="3250274"/>
            <a:ext cx="3684587" cy="553998"/>
          </a:xfrm>
          <a:prstGeom prst="rect">
            <a:avLst/>
          </a:prstGeom>
        </p:spPr>
        <p:txBody>
          <a:bodyPr/>
          <a:lstStyle>
            <a:lvl1pPr algn="ctr">
              <a:defRPr>
                <a:solidFill>
                  <a:schemeClr val="bg1"/>
                </a:solidFill>
              </a:defRPr>
            </a:lvl1pPr>
          </a:lstStyle>
          <a:p>
            <a:r>
              <a:rPr lang="en-US" dirty="0"/>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63276"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88443" y="5260860"/>
            <a:ext cx="3688758"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313738" y="5260860"/>
            <a:ext cx="3690937" cy="682110"/>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3490932"/>
            <a:ext cx="59510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451342"/>
          </a:xfrm>
          <a:prstGeom prst="rect">
            <a:avLst/>
          </a:prstGeo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a:t>
            </a:r>
            <a:r>
              <a:rPr lang="en-US" dirty="0" err="1"/>
              <a:t>Semibold</a:t>
            </a:r>
            <a:endParaRPr lang="en-US" dirty="0"/>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63277"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433365" y="2501585"/>
            <a:ext cx="1727200" cy="198585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9515"/>
            <a:ext cx="7832726" cy="553998"/>
          </a:xfrm>
          <a:prstGeom prst="rect">
            <a:avLst/>
          </a:prstGeom>
        </p:spPr>
        <p:txBody>
          <a:bodyPr anchor="ctr" anchorCtr="0"/>
          <a:lstStyle>
            <a:lvl1pPr algn="ctr">
              <a:defRPr>
                <a:solidFill>
                  <a:srgbClr val="000000"/>
                </a:solidFill>
              </a:defRPr>
            </a:lvl1pPr>
          </a:lstStyle>
          <a:p>
            <a:r>
              <a:rPr lang="en-US"/>
              <a:t>Click icon to add picture</a:t>
            </a:r>
            <a:endParaRPr lang="en-US" dirty="0"/>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a:prstGeom prst="rect">
            <a:avLst/>
          </a:prstGeom>
        </p:spPr>
        <p:txBody>
          <a:bodyPr tIns="0"/>
          <a:lstStyle>
            <a:lvl1pPr>
              <a:defRPr lang="en-US" sz="1000" b="1" kern="1200" spc="0" dirty="0" smtClean="0">
                <a:solidFill>
                  <a:srgbClr val="000000"/>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a:prstGeom prst="rect">
            <a:avLst/>
          </a:prstGeom>
        </p:spPr>
        <p:txBody>
          <a:bodyPr vert="horz" wrap="square" lIns="0" tIns="0" rIns="0" bIns="0" rtlCol="0">
            <a:spAutoFit/>
          </a:bodyPr>
          <a:lstStyle>
            <a:lvl1pPr>
              <a:tabLst/>
              <a:defRPr lang="en-US" sz="1000" b="0" i="0" spc="0" dirty="0" smtClean="0">
                <a:solidFill>
                  <a:srgbClr val="000000"/>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37277" y="2582862"/>
            <a:ext cx="9823498" cy="1828800"/>
          </a:xfrm>
          <a:prstGeom prst="rect">
            <a:avLst/>
          </a:prstGeom>
          <a:noFill/>
        </p:spPr>
        <p:txBody>
          <a:bodyPr lIns="0" tIns="0" rIns="0" bIns="182880" anchor="b" anchorCtr="0"/>
          <a:lstStyle>
            <a:lvl1pPr>
              <a:defRPr sz="4800" strike="noStrike" spc="-50" baseline="0">
                <a:solidFill>
                  <a:schemeClr val="bg2"/>
                </a:solidFill>
              </a:defRPr>
            </a:lvl1pPr>
          </a:lstStyle>
          <a:p>
            <a:r>
              <a:rPr lang="en-US" dirty="0"/>
              <a:t>Azure presentation title </a:t>
            </a:r>
            <a:br>
              <a:rPr lang="en-US" dirty="0"/>
            </a:br>
            <a:r>
              <a:rPr lang="en-US" dirty="0"/>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51338" y="4436713"/>
            <a:ext cx="9795376" cy="738664"/>
          </a:xfrm>
          <a:prstGeom prst="rect">
            <a:avLst/>
          </a:prstGeom>
        </p:spPr>
        <p:txBody>
          <a:bodyPr/>
          <a:lstStyle>
            <a:lvl1pPr>
              <a:defRPr sz="1800">
                <a:solidFill>
                  <a:schemeClr val="bg2"/>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54886129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a:prstGeom prst="rect">
            <a:avLst/>
          </a:prstGeom>
        </p:spPr>
        <p:txBody>
          <a:bodyPr wrap="square" lIns="0" tIns="0" rIns="0" bIns="0">
            <a:spAutoFit/>
          </a:bodyPr>
          <a:lstStyle>
            <a:lvl1pPr>
              <a:lnSpc>
                <a:spcPts val="3200"/>
              </a:lnSpc>
              <a:defRPr sz="2800">
                <a:solidFill>
                  <a:srgbClr val="000000"/>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a:prstGeom prst="rect">
            <a:avLst/>
          </a:prstGeom>
        </p:spPr>
        <p:txBody>
          <a:bodyPr anchor="ctr" anchorCtr="0"/>
          <a:lstStyle>
            <a:lvl1pPr algn="ctr">
              <a:defRPr/>
            </a:lvl1pPr>
          </a:lstStyle>
          <a:p>
            <a:r>
              <a:rPr lang="en-US"/>
              <a:t>Click icon to add table</a:t>
            </a:r>
            <a:endParaRPr lang="en-US" dirty="0"/>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63276" y="6583680"/>
            <a:ext cx="11533187"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prstGeom prst="rect">
            <a:avLst/>
          </a:prstGeom>
          <a:noFill/>
        </p:spPr>
        <p:txBody>
          <a:bodyPr lIns="0" tIns="0" rIns="0" bIns="0" anchor="t" anchorCtr="0"/>
          <a:lstStyle>
            <a:lvl1pPr>
              <a:lnSpc>
                <a:spcPct val="100000"/>
              </a:lnSpc>
              <a:spcAft>
                <a:spcPts val="1300"/>
              </a:spcAft>
              <a:defRPr sz="2600" spc="-50"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bg2"/>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65138" y="567457"/>
            <a:ext cx="11530584" cy="830020"/>
          </a:xfrm>
          <a:prstGeom prst="rect">
            <a:avLst/>
          </a:prstGeom>
        </p:spPr>
        <p:txBody>
          <a:bodyPr vert="horz" wrap="square" lIns="0" tIns="91440" rIns="146304" bIns="91440" rtlCol="0" anchor="t">
            <a:noAutofit/>
          </a:bodyPr>
          <a:lstStyle/>
          <a:p>
            <a:r>
              <a:rPr lang="en-US" dirty="0"/>
              <a:t>Software code slide</a:t>
            </a:r>
          </a:p>
        </p:txBody>
      </p:sp>
    </p:spTree>
    <p:extLst>
      <p:ext uri="{BB962C8B-B14F-4D97-AF65-F5344CB8AC3E}">
        <p14:creationId xmlns:p14="http://schemas.microsoft.com/office/powerpoint/2010/main" val="15073064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4764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66369" y="1904066"/>
            <a:ext cx="1150373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395526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790941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226349" y="1904066"/>
            <a:ext cx="5743759"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487517" cy="737243"/>
          </a:xfrm>
          <a:prstGeom prst="rect">
            <a:avLst/>
          </a:prstGeom>
        </p:spPr>
        <p:txBody>
          <a:bodyPr vert="horz" lIns="0" tIns="0" rIns="0" bIns="0" rtlCol="0" anchor="t">
            <a:normAutofit/>
          </a:bodyPr>
          <a:lstStyle/>
          <a:p>
            <a:r>
              <a:rPr lang="en-US" dirty="0"/>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66369" y="1206540"/>
            <a:ext cx="5751870" cy="696110"/>
          </a:xfrm>
          <a:prstGeom prst="rect">
            <a:avLst/>
          </a:prstGeom>
          <a:ln>
            <a:noFill/>
          </a:ln>
        </p:spPr>
        <p:txBody>
          <a:bodyPr vert="horz" wrap="square" lIns="0" tIns="0" rIns="182880" bIns="0" rtlCol="0" anchor="b">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74478"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490177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8497125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07142656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03465474"/>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68"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74478" y="1904066"/>
            <a:ext cx="5743758"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620354" y="0"/>
            <a:ext cx="7816121" cy="6994525"/>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181595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975074" y="0"/>
            <a:ext cx="6093577" cy="6994525"/>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
        <p:nvSpPr>
          <p:cNvPr id="6" name="Picture Placeholder 9">
            <a:extLst>
              <a:ext uri="{FF2B5EF4-FFF2-40B4-BE49-F238E27FC236}">
                <a16:creationId xmlns:a16="http://schemas.microsoft.com/office/drawing/2014/main" id="{A60CFDBD-BED9-4E96-95E3-CCD21C2AE18C}"/>
              </a:ext>
            </a:extLst>
          </p:cNvPr>
          <p:cNvSpPr>
            <a:spLocks noGrp="1"/>
          </p:cNvSpPr>
          <p:nvPr>
            <p:ph type="pic" sz="quarter" idx="30" hasCustomPrompt="1"/>
          </p:nvPr>
        </p:nvSpPr>
        <p:spPr>
          <a:xfrm>
            <a:off x="-3205" y="0"/>
            <a:ext cx="6942630" cy="6994525"/>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
        <p:nvSpPr>
          <p:cNvPr id="7" name="Title 1">
            <a:extLst>
              <a:ext uri="{FF2B5EF4-FFF2-40B4-BE49-F238E27FC236}">
                <a16:creationId xmlns:a16="http://schemas.microsoft.com/office/drawing/2014/main" id="{36618F37-4806-4CE2-B027-C3AAFA8CF9F6}"/>
              </a:ext>
            </a:extLst>
          </p:cNvPr>
          <p:cNvSpPr>
            <a:spLocks noGrp="1"/>
          </p:cNvSpPr>
          <p:nvPr>
            <p:ph type="title" hasCustomPrompt="1"/>
          </p:nvPr>
        </p:nvSpPr>
        <p:spPr>
          <a:xfrm>
            <a:off x="6218237" y="466302"/>
            <a:ext cx="5751870" cy="1437762"/>
          </a:xfrm>
          <a:prstGeom prst="rect">
            <a:avLst/>
          </a:prstGeom>
        </p:spPr>
        <p:txBody>
          <a:bodyPr lIns="182880" rIns="0">
            <a:noAutofit/>
          </a:bodyPr>
          <a:lstStyle>
            <a:lvl1pPr>
              <a:defRPr sz="4080">
                <a:solidFill>
                  <a:schemeClr val="tx1"/>
                </a:solidFill>
              </a:defRPr>
            </a:lvl1pPr>
          </a:lstStyle>
          <a:p>
            <a:r>
              <a:rPr lang="en-US" dirty="0"/>
              <a:t>Click to edit title</a:t>
            </a:r>
          </a:p>
        </p:txBody>
      </p:sp>
      <p:sp>
        <p:nvSpPr>
          <p:cNvPr id="8" name="Text Placeholder 3">
            <a:extLst>
              <a:ext uri="{FF2B5EF4-FFF2-40B4-BE49-F238E27FC236}">
                <a16:creationId xmlns:a16="http://schemas.microsoft.com/office/drawing/2014/main" id="{785F4F54-6248-4FCE-81BA-DAD1E53376A7}"/>
              </a:ext>
            </a:extLst>
          </p:cNvPr>
          <p:cNvSpPr>
            <a:spLocks noGrp="1"/>
          </p:cNvSpPr>
          <p:nvPr>
            <p:ph idx="32"/>
          </p:nvPr>
        </p:nvSpPr>
        <p:spPr>
          <a:xfrm>
            <a:off x="6218237" y="1904066"/>
            <a:ext cx="5751868" cy="4603910"/>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1970643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448"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3849330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226348" y="3341829"/>
            <a:ext cx="5743758" cy="31661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74479" y="1204613"/>
            <a:ext cx="5743759" cy="5303362"/>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66687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18288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114412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204784" y="3987244"/>
            <a:ext cx="4313902"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956653" y="3994671"/>
            <a:ext cx="427503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9493772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74479" y="1904066"/>
            <a:ext cx="718172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041036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09408" y="4948293"/>
            <a:ext cx="5744441" cy="1595943"/>
          </a:xfrm>
          <a:prstGeom prst="rect">
            <a:avLst/>
          </a:prstGeom>
          <a:noFill/>
          <a:ln w="12700">
            <a:noFill/>
          </a:ln>
        </p:spPr>
        <p:txBody>
          <a:bodyPr vert="horz" lIns="182880" tIns="0" rIns="0" bIns="0" rtlCol="0">
            <a:normAutofit/>
          </a:bodyPr>
          <a:lstStyle>
            <a:lvl1pPr marL="0" indent="0">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6" y="2812078"/>
            <a:ext cx="5744441" cy="1441002"/>
          </a:xfrm>
          <a:prstGeom prst="rect">
            <a:avLst/>
          </a:prstGeom>
          <a:noFill/>
          <a:ln w="12700">
            <a:noFill/>
          </a:ln>
        </p:spPr>
        <p:txBody>
          <a:bodyPr vert="horz" lIns="182880" tIns="0" rIns="0" bIns="0" rtlCol="0">
            <a:normAutofit/>
          </a:bodyPr>
          <a:lstStyle>
            <a:lvl1pPr>
              <a:defRPr sz="204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09408" y="4039391"/>
            <a:ext cx="5744443" cy="592828"/>
          </a:xfrm>
        </p:spPr>
        <p:txBody>
          <a:bodyPr lIns="18288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28864647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72465"/>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1"/>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531088"/>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501438"/>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72265"/>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2673203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47988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 Wide with black BG">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47608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12523" y="210208"/>
            <a:ext cx="5695363" cy="6537434"/>
          </a:xfrm>
          <a:prstGeom prst="rect">
            <a:avLst/>
          </a:prstGeom>
        </p:spPr>
      </p:pic>
    </p:spTree>
    <p:extLst>
      <p:ext uri="{BB962C8B-B14F-4D97-AF65-F5344CB8AC3E}">
        <p14:creationId xmlns:p14="http://schemas.microsoft.com/office/powerpoint/2010/main" val="34029454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031771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6705359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1"/>
            <a:ext cx="5013454" cy="6041673"/>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82590" y="466302"/>
            <a:ext cx="6474064"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74479" y="1904066"/>
            <a:ext cx="6482175" cy="4603910"/>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184367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74478" y="1904066"/>
            <a:ext cx="11495628"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57158576"/>
      </p:ext>
    </p:extLst>
  </p:cSld>
  <p:clrMapOvr>
    <a:masterClrMapping/>
  </p:clrMapOvr>
  <p:extLst>
    <p:ext uri="{DCECCB84-F9BA-43D5-87BE-67443E8EF086}">
      <p15:sldGuideLst xmlns:p15="http://schemas.microsoft.com/office/powerpoint/2012/main">
        <p15:guide id="2" pos="3840">
          <p15:clr>
            <a:srgbClr val="FBAE40"/>
          </p15:clr>
        </p15:guide>
        <p15:guide id="3"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234460" y="1904066"/>
            <a:ext cx="5735647" cy="4603910"/>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2004329">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74479" y="1904066"/>
            <a:ext cx="5759982" cy="4603910"/>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4610166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66369" y="1204613"/>
            <a:ext cx="11503739" cy="1060281"/>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234460" y="3340181"/>
            <a:ext cx="5735647"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74479" y="3340181"/>
            <a:ext cx="5759982" cy="3167794"/>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67027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66369" y="1204613"/>
            <a:ext cx="11503739" cy="143776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234460" y="4101809"/>
            <a:ext cx="5735647"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74479" y="4101809"/>
            <a:ext cx="5759982" cy="2406167"/>
          </a:xfrm>
          <a:prstGeom prst="rect">
            <a:avLst/>
          </a:prstGeom>
        </p:spPr>
        <p:txBody>
          <a:bodyPr vert="horz" wrap="square" lIns="0" tIns="0" rIns="0" bIns="0" rtlCol="0">
            <a:noAutofit/>
          </a:bodyPr>
          <a:lstStyle>
            <a:lvl1pPr>
              <a:defRPr sz="2040"/>
            </a:lvl1pPr>
            <a:lvl2pPr>
              <a:defRPr sz="2040"/>
            </a:lvl2pPr>
            <a:lvl3pPr>
              <a:defRPr sz="2040"/>
            </a:lvl3pPr>
            <a:lvl4pPr>
              <a:defRPr sz="204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608548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bg2"/>
          </a:solidFill>
        </p:spPr>
        <p:txBody>
          <a:bodyPr lIns="274320" tIns="182880" rIns="182880" bIns="182880" anchor="ctr"/>
          <a:lstStyle>
            <a:lvl1pPr>
              <a:lnSpc>
                <a:spcPct val="150000"/>
              </a:lnSpc>
              <a:spcBef>
                <a:spcPts val="0"/>
              </a:spcBef>
              <a:defRPr sz="1632" b="0">
                <a:solidFill>
                  <a:schemeClr val="tx1"/>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75720A0F-EAA9-4BF9-A35F-167BE3B19A0A}"/>
              </a:ext>
            </a:extLst>
          </p:cNvPr>
          <p:cNvSpPr>
            <a:spLocks noGrp="1"/>
          </p:cNvSpPr>
          <p:nvPr>
            <p:ph type="pic" sz="quarter" idx="52"/>
          </p:nvPr>
        </p:nvSpPr>
        <p:spPr>
          <a:xfrm>
            <a:off x="482590" y="1942924"/>
            <a:ext cx="5743075" cy="4274432"/>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38957815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8371" y="1461559"/>
            <a:ext cx="5814954" cy="5537972"/>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38664" y="6570756"/>
            <a:ext cx="4197310" cy="398081"/>
          </a:xfrm>
          <a:prstGeom prst="rect">
            <a:avLst/>
          </a:prstGeom>
        </p:spPr>
        <p:txBody>
          <a:bodyPr vert="horz" lIns="91440" tIns="45720" rIns="91440" bIns="45720" rtlCol="0" anchor="ctr"/>
          <a:lstStyle>
            <a:lvl1pPr algn="l">
              <a:defRPr sz="1224">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77136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486" y="1442935"/>
            <a:ext cx="5934526" cy="5551590"/>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218237" y="1904066"/>
            <a:ext cx="5751870"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87323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74421" y="327991"/>
            <a:ext cx="5522090" cy="6338542"/>
          </a:xfrm>
          <a:prstGeom prst="rect">
            <a:avLst/>
          </a:prstGeom>
        </p:spPr>
      </p:pic>
    </p:spTree>
    <p:extLst>
      <p:ext uri="{BB962C8B-B14F-4D97-AF65-F5344CB8AC3E}">
        <p14:creationId xmlns:p14="http://schemas.microsoft.com/office/powerpoint/2010/main" val="382068001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1"/>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82589" y="3971660"/>
            <a:ext cx="5735649"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55384" y="1468238"/>
            <a:ext cx="5807941" cy="5531293"/>
          </a:xfrm>
          <a:prstGeom prst="rect">
            <a:avLst/>
          </a:prstGeom>
        </p:spPr>
      </p:pic>
    </p:spTree>
    <p:extLst>
      <p:ext uri="{BB962C8B-B14F-4D97-AF65-F5344CB8AC3E}">
        <p14:creationId xmlns:p14="http://schemas.microsoft.com/office/powerpoint/2010/main" val="42544940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3451716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7474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2111412"/>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827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1"/>
            <a:ext cx="11533187" cy="701640"/>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461569"/>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0680190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68600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311740734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34457" y="0"/>
            <a:ext cx="6202018" cy="6994525"/>
          </a:xfrm>
          <a:prstGeom prst="rect">
            <a:avLst/>
          </a:prstGeom>
        </p:spPr>
      </p:pic>
    </p:spTree>
    <p:extLst>
      <p:ext uri="{BB962C8B-B14F-4D97-AF65-F5344CB8AC3E}">
        <p14:creationId xmlns:p14="http://schemas.microsoft.com/office/powerpoint/2010/main" val="24337283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37277" y="2582862"/>
            <a:ext cx="5537797" cy="1828800"/>
          </a:xfrm>
          <a:prstGeom prst="rect">
            <a:avLst/>
          </a:prstGeom>
          <a:noFill/>
        </p:spPr>
        <p:txBody>
          <a:bodyPr lIns="0" tIns="0" rIns="0" bIns="182880" anchor="b" anchorCtr="0"/>
          <a:lstStyle>
            <a:lvl1pPr>
              <a:defRPr sz="4800" strike="noStrike" spc="-50" baseline="0">
                <a:solidFill>
                  <a:srgbClr val="000000"/>
                </a:solidFill>
              </a:defRPr>
            </a:lvl1pPr>
          </a:lstStyle>
          <a:p>
            <a:r>
              <a:rPr lang="en-US" dirty="0"/>
              <a:t>Azure presentation</a:t>
            </a:r>
            <a:br>
              <a:rPr lang="en-US" dirty="0"/>
            </a:br>
            <a:r>
              <a:rPr lang="en-US" dirty="0"/>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51338" y="4436713"/>
            <a:ext cx="5521944" cy="738664"/>
          </a:xfrm>
          <a:prstGeom prst="rect">
            <a:avLst/>
          </a:prstGeom>
        </p:spPr>
        <p:txBody>
          <a:bodyPr/>
          <a:lstStyle>
            <a:lvl1pPr>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dirty="0"/>
              <a:t>Author name</a:t>
            </a:r>
            <a:br>
              <a:rPr lang="en-US" dirty="0"/>
            </a:br>
            <a:r>
              <a:rPr lang="en-US" dirty="0"/>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234457" y="0"/>
            <a:ext cx="6202018"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8677" y="0"/>
            <a:ext cx="6093577" cy="6994525"/>
          </a:xfrm>
          <a:prstGeom prst="rect">
            <a:avLst/>
          </a:prstGeom>
        </p:spPr>
      </p:pic>
    </p:spTree>
    <p:extLst>
      <p:ext uri="{BB962C8B-B14F-4D97-AF65-F5344CB8AC3E}">
        <p14:creationId xmlns:p14="http://schemas.microsoft.com/office/powerpoint/2010/main" val="19762698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65138" y="1853742"/>
            <a:ext cx="11456988" cy="2062103"/>
          </a:xfrm>
          <a:prstGeom prst="rect">
            <a:avLst/>
          </a:prstGeom>
        </p:spPr>
        <p:txBody>
          <a:bodyPr vert="horz" wrap="square" lIns="0" tIns="91440" rIns="146304" bIns="91440" rtlCol="0">
            <a:spAutoFit/>
          </a:bodyPr>
          <a:lstStyle/>
          <a:p>
            <a:pPr lvl="1"/>
            <a:r>
              <a:rPr lang="en-US" dirty="0"/>
              <a:t>Large: subhead Segoe UI Regular 20/24</a:t>
            </a:r>
          </a:p>
          <a:p>
            <a:pPr lvl="1"/>
            <a:endParaRPr lang="en-US" dirty="0"/>
          </a:p>
          <a:p>
            <a:pPr lvl="2"/>
            <a:r>
              <a:rPr lang="en-US" dirty="0"/>
              <a:t>Medium: paragraph heading Segoe UI </a:t>
            </a:r>
            <a:r>
              <a:rPr lang="en-US" dirty="0" err="1"/>
              <a:t>Semibold</a:t>
            </a:r>
            <a:r>
              <a:rPr lang="en-US" dirty="0"/>
              <a:t> 14/18</a:t>
            </a:r>
          </a:p>
          <a:p>
            <a:pPr lvl="3"/>
            <a:r>
              <a:rPr lang="en-US" dirty="0"/>
              <a:t>Medium: paragraph body copy Segoe UI Regular 14/18</a:t>
            </a:r>
          </a:p>
          <a:p>
            <a:pPr lvl="3"/>
            <a:endParaRPr lang="en-US" dirty="0"/>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pic>
        <p:nvPicPr>
          <p:cNvPr id="7" name="Picture 6"/>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1" r:id="rId3"/>
    <p:sldLayoutId id="2147484583" r:id="rId4"/>
    <p:sldLayoutId id="2147484585" r:id="rId5"/>
    <p:sldLayoutId id="2147484586" r:id="rId6"/>
    <p:sldLayoutId id="2147484587" r:id="rId7"/>
    <p:sldLayoutId id="2147484588" r:id="rId8"/>
    <p:sldLayoutId id="2147484589" r:id="rId9"/>
    <p:sldLayoutId id="2147484590" r:id="rId10"/>
    <p:sldLayoutId id="2147484591" r:id="rId11"/>
    <p:sldLayoutId id="2147484592" r:id="rId12"/>
    <p:sldLayoutId id="2147484556" r:id="rId13"/>
    <p:sldLayoutId id="2147484557" r:id="rId14"/>
    <p:sldLayoutId id="2147484610" r:id="rId15"/>
    <p:sldLayoutId id="2147484558" r:id="rId16"/>
    <p:sldLayoutId id="2147484559" r:id="rId17"/>
    <p:sldLayoutId id="2147484560" r:id="rId18"/>
    <p:sldLayoutId id="2147484561" r:id="rId19"/>
    <p:sldLayoutId id="2147484562" r:id="rId20"/>
    <p:sldLayoutId id="2147484580" r:id="rId21"/>
    <p:sldLayoutId id="2147484563" r:id="rId22"/>
    <p:sldLayoutId id="2147484564" r:id="rId23"/>
    <p:sldLayoutId id="2147484566" r:id="rId24"/>
    <p:sldLayoutId id="2147484567" r:id="rId25"/>
    <p:sldLayoutId id="2147484568" r:id="rId26"/>
    <p:sldLayoutId id="2147484577" r:id="rId27"/>
    <p:sldLayoutId id="2147484570" r:id="rId28"/>
    <p:sldLayoutId id="2147484571" r:id="rId29"/>
    <p:sldLayoutId id="2147484572" r:id="rId30"/>
    <p:sldLayoutId id="2147484576" r:id="rId3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69"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3"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7"/>
            <a:ext cx="11530584" cy="830020"/>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
        <p:nvSpPr>
          <p:cNvPr id="5" name="Text Placeholder 4">
            <a:extLst>
              <a:ext uri="{FF2B5EF4-FFF2-40B4-BE49-F238E27FC236}">
                <a16:creationId xmlns:a16="http://schemas.microsoft.com/office/drawing/2014/main" id="{58032683-9535-EA4A-933A-0D812239AE62}"/>
              </a:ext>
            </a:extLst>
          </p:cNvPr>
          <p:cNvSpPr txBox="1">
            <a:spLocks/>
          </p:cNvSpPr>
          <p:nvPr userDrawn="1"/>
        </p:nvSpPr>
        <p:spPr>
          <a:xfrm>
            <a:off x="465138" y="1853742"/>
            <a:ext cx="11456988" cy="1815882"/>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400"/>
              </a:lnSpc>
            </a:pPr>
            <a:r>
              <a:rPr lang="en-US" sz="2000" dirty="0">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3294407995"/>
      </p:ext>
    </p:extLst>
  </p:cSld>
  <p:clrMap bg1="lt1" tx1="dk1" bg2="lt2" tx2="dk2" accent1="accent1" accent2="accent2" accent3="accent3" accent4="accent4" accent5="accent5" accent6="accent6" hlink="hlink" folHlink="folHlink"/>
  <p:sldLayoutIdLst>
    <p:sldLayoutId id="2147484609" r:id="rId1"/>
  </p:sldLayoutIdLst>
  <p:transition>
    <p:fade/>
  </p:transition>
  <p:hf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811274" y="205185"/>
            <a:ext cx="993434" cy="261117"/>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32323" rtl="0" eaLnBrk="1" fontAlgn="auto" latinLnBrk="0" hangingPunct="1">
              <a:lnSpc>
                <a:spcPct val="110000"/>
              </a:lnSpc>
              <a:spcBef>
                <a:spcPts val="612"/>
              </a:spcBef>
              <a:spcAft>
                <a:spcPts val="612"/>
              </a:spcAft>
              <a:buClr>
                <a:srgbClr val="414241"/>
              </a:buClr>
              <a:buSzPct val="120000"/>
              <a:buFontTx/>
              <a:buNone/>
              <a:tabLst/>
              <a:defRPr/>
            </a:pPr>
            <a:r>
              <a:rPr kumimoji="0" lang="en-US" sz="1122"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728656" y="16804"/>
            <a:ext cx="1076052" cy="7037620"/>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R66 G66 B66</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424242</a:t>
                </a:r>
                <a:endParaRPr lang="en-US" sz="714"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G120 B215</a:t>
                </a:r>
                <a:br>
                  <a:rPr lang="en-US" sz="714" b="1" i="0" dirty="0">
                    <a:solidFill>
                      <a:schemeClr val="bg2"/>
                    </a:solidFill>
                    <a:latin typeface="Segoe UI Semibold" charset="0"/>
                    <a:ea typeface="Segoe UI Semibold" charset="0"/>
                    <a:cs typeface="Segoe UI Semibold" charset="0"/>
                  </a:rPr>
                </a:br>
                <a:r>
                  <a:rPr lang="tr-TR" sz="714" b="1" i="0" dirty="0">
                    <a:solidFill>
                      <a:schemeClr val="bg2"/>
                    </a:solidFill>
                    <a:latin typeface="Segoe UI Semibold" charset="0"/>
                    <a:ea typeface="Segoe UI Semibold" charset="0"/>
                    <a:cs typeface="Segoe UI Semibold" charset="0"/>
                  </a:rPr>
                  <a:t>0078D7</a:t>
                </a:r>
                <a:endParaRPr lang="en-US" sz="714"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R0 G138 B249</a:t>
                </a:r>
                <a:br>
                  <a:rPr lang="en-US" sz="714" b="1" i="0" dirty="0">
                    <a:solidFill>
                      <a:schemeClr val="bg2"/>
                    </a:solidFill>
                    <a:latin typeface="Segoe UI Semibold" charset="0"/>
                    <a:ea typeface="Segoe UI Semibold" charset="0"/>
                    <a:cs typeface="Segoe UI Semibold" charset="0"/>
                  </a:rPr>
                </a:br>
                <a:r>
                  <a:rPr lang="is-IS" sz="714" b="1" i="0" dirty="0">
                    <a:solidFill>
                      <a:schemeClr val="bg2"/>
                    </a:solidFill>
                    <a:latin typeface="Segoe UI Semibold" charset="0"/>
                    <a:ea typeface="Segoe UI Semibold" charset="0"/>
                    <a:cs typeface="Segoe UI Semibold" charset="0"/>
                  </a:rPr>
                  <a:t>008AF9</a:t>
                </a:r>
                <a:endParaRPr lang="en-US" sz="714"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2517351881"/>
      </p:ext>
    </p:extLst>
  </p:cSld>
  <p:clrMap bg1="dk1" tx1="lt1" bg2="dk2" tx2="lt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 id="2147484633" r:id="rId22"/>
    <p:sldLayoutId id="2147484634" r:id="rId23"/>
    <p:sldLayoutId id="2147484635" r:id="rId24"/>
    <p:sldLayoutId id="2147484636" r:id="rId25"/>
    <p:sldLayoutId id="2147484637" r:id="rId26"/>
    <p:sldLayoutId id="2147484638" r:id="rId27"/>
    <p:sldLayoutId id="2147484639" r:id="rId28"/>
    <p:sldLayoutId id="2147484640" r:id="rId29"/>
    <p:sldLayoutId id="2147484641" r:id="rId30"/>
    <p:sldLayoutId id="2147484642" r:id="rId31"/>
    <p:sldLayoutId id="2147484643" r:id="rId32"/>
    <p:sldLayoutId id="2147484644" r:id="rId33"/>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10000"/>
        </a:lnSpc>
        <a:spcBef>
          <a:spcPts val="510"/>
        </a:spcBef>
        <a:buClr>
          <a:schemeClr val="tx1"/>
        </a:buClr>
        <a:buFont typeface="Arial"/>
        <a:buChar char="•"/>
        <a:defRPr lang="en-US" sz="1632" b="0" i="0" kern="1200" dirty="0">
          <a:solidFill>
            <a:schemeClr val="tx1"/>
          </a:solidFill>
          <a:effectLst/>
          <a:latin typeface="Segoe UI" charset="0"/>
          <a:ea typeface="Segoe UI" charset="0"/>
          <a:cs typeface="Segoe UI" charset="0"/>
        </a:defRPr>
      </a:lvl5pPr>
      <a:lvl6pPr marL="191106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svg"/><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61.xml"/><Relationship Id="rId6" Type="http://schemas.openxmlformats.org/officeDocument/2006/relationships/image" Target="../media/image90.tiff"/><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pn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65.xml"/><Relationship Id="rId4" Type="http://schemas.openxmlformats.org/officeDocument/2006/relationships/image" Target="../media/image94.svg"/></Relationships>
</file>

<file path=ppt/slides/_rels/slide13.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s>
</file>

<file path=ppt/slides/_rels/slide1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36.xml"/><Relationship Id="rId5" Type="http://schemas.openxmlformats.org/officeDocument/2006/relationships/image" Target="../media/image106.svg"/><Relationship Id="rId4" Type="http://schemas.openxmlformats.org/officeDocument/2006/relationships/image" Target="../media/image105.png"/></Relationships>
</file>

<file path=ppt/slides/_rels/slide15.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57.png"/><Relationship Id="rId18" Type="http://schemas.openxmlformats.org/officeDocument/2006/relationships/image" Target="../media/image70.svg"/><Relationship Id="rId3" Type="http://schemas.openxmlformats.org/officeDocument/2006/relationships/image" Target="../media/image106.svg"/><Relationship Id="rId21" Type="http://schemas.openxmlformats.org/officeDocument/2006/relationships/image" Target="../media/image110.png"/><Relationship Id="rId7" Type="http://schemas.openxmlformats.org/officeDocument/2006/relationships/image" Target="../media/image93.png"/><Relationship Id="rId12" Type="http://schemas.openxmlformats.org/officeDocument/2006/relationships/image" Target="../media/image74.svg"/><Relationship Id="rId17" Type="http://schemas.openxmlformats.org/officeDocument/2006/relationships/image" Target="../media/image69.png"/><Relationship Id="rId2" Type="http://schemas.openxmlformats.org/officeDocument/2006/relationships/image" Target="../media/image105.png"/><Relationship Id="rId16" Type="http://schemas.openxmlformats.org/officeDocument/2006/relationships/image" Target="../media/image66.svg"/><Relationship Id="rId20" Type="http://schemas.openxmlformats.org/officeDocument/2006/relationships/image" Target="../media/image47.svg"/><Relationship Id="rId1" Type="http://schemas.openxmlformats.org/officeDocument/2006/relationships/slideLayout" Target="../slideLayouts/slideLayout36.xml"/><Relationship Id="rId6" Type="http://schemas.openxmlformats.org/officeDocument/2006/relationships/image" Target="../media/image109.png"/><Relationship Id="rId11" Type="http://schemas.openxmlformats.org/officeDocument/2006/relationships/image" Target="../media/image73.png"/><Relationship Id="rId5" Type="http://schemas.openxmlformats.org/officeDocument/2006/relationships/image" Target="../media/image108.svg"/><Relationship Id="rId15" Type="http://schemas.openxmlformats.org/officeDocument/2006/relationships/image" Target="../media/image65.png"/><Relationship Id="rId10" Type="http://schemas.openxmlformats.org/officeDocument/2006/relationships/image" Target="../media/image72.svg"/><Relationship Id="rId19" Type="http://schemas.openxmlformats.org/officeDocument/2006/relationships/image" Target="../media/image46.png"/><Relationship Id="rId4" Type="http://schemas.openxmlformats.org/officeDocument/2006/relationships/image" Target="../media/image107.png"/><Relationship Id="rId9" Type="http://schemas.openxmlformats.org/officeDocument/2006/relationships/image" Target="../media/image71.png"/><Relationship Id="rId14" Type="http://schemas.openxmlformats.org/officeDocument/2006/relationships/image" Target="../media/image58.svg"/></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4.xml"/><Relationship Id="rId5" Type="http://schemas.openxmlformats.org/officeDocument/2006/relationships/image" Target="../media/image34.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sv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6" Type="http://schemas.openxmlformats.org/officeDocument/2006/relationships/image" Target="../media/image49.svg"/><Relationship Id="rId1" Type="http://schemas.openxmlformats.org/officeDocument/2006/relationships/slideLayout" Target="../slideLayouts/slideLayout33.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svg"/><Relationship Id="rId14"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43.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3" Type="http://schemas.openxmlformats.org/officeDocument/2006/relationships/image" Target="../media/image58.svg"/><Relationship Id="rId7" Type="http://schemas.openxmlformats.org/officeDocument/2006/relationships/image" Target="../media/image62.svg"/><Relationship Id="rId12" Type="http://schemas.openxmlformats.org/officeDocument/2006/relationships/image" Target="../media/image67.png"/><Relationship Id="rId17" Type="http://schemas.openxmlformats.org/officeDocument/2006/relationships/image" Target="../media/image47.svg"/><Relationship Id="rId2" Type="http://schemas.openxmlformats.org/officeDocument/2006/relationships/image" Target="../media/image57.png"/><Relationship Id="rId16" Type="http://schemas.openxmlformats.org/officeDocument/2006/relationships/image" Target="../media/image46.png"/><Relationship Id="rId1" Type="http://schemas.openxmlformats.org/officeDocument/2006/relationships/slideLayout" Target="../slideLayouts/slideLayout36.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70.sv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sv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61.xml"/><Relationship Id="rId6" Type="http://schemas.openxmlformats.org/officeDocument/2006/relationships/image" Target="../media/image77.png"/><Relationship Id="rId11" Type="http://schemas.openxmlformats.org/officeDocument/2006/relationships/image" Target="../media/image82.sv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svg"/></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C5EF-931C-44D2-9757-9E5EDA608921}"/>
              </a:ext>
            </a:extLst>
          </p:cNvPr>
          <p:cNvSpPr>
            <a:spLocks noGrp="1"/>
          </p:cNvSpPr>
          <p:nvPr>
            <p:ph type="title"/>
          </p:nvPr>
        </p:nvSpPr>
        <p:spPr>
          <a:xfrm>
            <a:off x="423216" y="1542360"/>
            <a:ext cx="7057084" cy="2060156"/>
          </a:xfrm>
        </p:spPr>
        <p:txBody>
          <a:bodyPr/>
          <a:lstStyle/>
          <a:p>
            <a:r>
              <a:rPr lang="en-GB" sz="5400" dirty="0"/>
              <a:t>Securely Inferencing Models with APIs</a:t>
            </a:r>
          </a:p>
        </p:txBody>
      </p:sp>
      <p:sp>
        <p:nvSpPr>
          <p:cNvPr id="3" name="Text Placeholder 2">
            <a:extLst>
              <a:ext uri="{FF2B5EF4-FFF2-40B4-BE49-F238E27FC236}">
                <a16:creationId xmlns:a16="http://schemas.microsoft.com/office/drawing/2014/main" id="{4B1AAD86-BFA9-421E-B232-4E40C8D063B9}"/>
              </a:ext>
            </a:extLst>
          </p:cNvPr>
          <p:cNvSpPr>
            <a:spLocks noGrp="1"/>
          </p:cNvSpPr>
          <p:nvPr>
            <p:ph type="body" sz="quarter" idx="15"/>
          </p:nvPr>
        </p:nvSpPr>
        <p:spPr>
          <a:xfrm>
            <a:off x="423216" y="4866799"/>
            <a:ext cx="6311927" cy="1477328"/>
          </a:xfrm>
        </p:spPr>
        <p:txBody>
          <a:bodyPr/>
          <a:lstStyle/>
          <a:p>
            <a:r>
              <a:rPr lang="en-GB" sz="2800" dirty="0"/>
              <a:t>Ben Coleman</a:t>
            </a:r>
          </a:p>
          <a:p>
            <a:r>
              <a:rPr lang="en-GB" sz="2800" dirty="0">
                <a:latin typeface="+mn-lt"/>
              </a:rPr>
              <a:t>Senior Cloud Architect &amp; Engineer</a:t>
            </a:r>
          </a:p>
          <a:p>
            <a:r>
              <a:rPr lang="en-GB" sz="2800" dirty="0">
                <a:latin typeface="+mn-lt"/>
              </a:rPr>
              <a:t>@BenCodeGeek</a:t>
            </a:r>
          </a:p>
        </p:txBody>
      </p:sp>
      <p:pic>
        <p:nvPicPr>
          <p:cNvPr id="9" name="Graphic 8">
            <a:extLst>
              <a:ext uri="{FF2B5EF4-FFF2-40B4-BE49-F238E27FC236}">
                <a16:creationId xmlns:a16="http://schemas.microsoft.com/office/drawing/2014/main" id="{AF3AF3FE-48FE-4B4B-9EDD-9E35AF93E0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09107" y="1673769"/>
            <a:ext cx="2528888" cy="2528888"/>
          </a:xfrm>
          <a:prstGeom prst="rect">
            <a:avLst/>
          </a:prstGeom>
        </p:spPr>
      </p:pic>
      <p:pic>
        <p:nvPicPr>
          <p:cNvPr id="13" name="Graphic 12">
            <a:extLst>
              <a:ext uri="{FF2B5EF4-FFF2-40B4-BE49-F238E27FC236}">
                <a16:creationId xmlns:a16="http://schemas.microsoft.com/office/drawing/2014/main" id="{6A44C419-F85E-424F-97C1-D11A8EEAF9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73551" y="3124538"/>
            <a:ext cx="2346325" cy="2346325"/>
          </a:xfrm>
          <a:prstGeom prst="rect">
            <a:avLst/>
          </a:prstGeom>
        </p:spPr>
      </p:pic>
    </p:spTree>
    <p:extLst>
      <p:ext uri="{BB962C8B-B14F-4D97-AF65-F5344CB8AC3E}">
        <p14:creationId xmlns:p14="http://schemas.microsoft.com/office/powerpoint/2010/main" val="204666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8155CB19-E435-4815-8315-CFF16860C74C}"/>
              </a:ext>
            </a:extLst>
          </p:cNvPr>
          <p:cNvSpPr>
            <a:spLocks noGrp="1"/>
          </p:cNvSpPr>
          <p:nvPr>
            <p:ph idx="32"/>
          </p:nvPr>
        </p:nvSpPr>
        <p:spPr/>
        <p:txBody>
          <a:bodyPr/>
          <a:lstStyle/>
          <a:p>
            <a:r>
              <a:rPr lang="en-GB" sz="6600" dirty="0"/>
              <a:t>Other Azure</a:t>
            </a:r>
          </a:p>
          <a:p>
            <a:r>
              <a:rPr lang="en-GB" sz="6600" dirty="0"/>
              <a:t>Services</a:t>
            </a:r>
          </a:p>
        </p:txBody>
      </p:sp>
      <p:pic>
        <p:nvPicPr>
          <p:cNvPr id="16" name="Picture Placeholder 15" descr="Abstract blockchain network background">
            <a:extLst>
              <a:ext uri="{FF2B5EF4-FFF2-40B4-BE49-F238E27FC236}">
                <a16:creationId xmlns:a16="http://schemas.microsoft.com/office/drawing/2014/main" id="{D6243A99-0A1E-4592-A931-AF96FD308998}"/>
              </a:ext>
            </a:extLst>
          </p:cNvPr>
          <p:cNvPicPr>
            <a:picLocks noGrp="1" noChangeAspect="1"/>
          </p:cNvPicPr>
          <p:nvPr>
            <p:ph type="pic" sz="quarter" idx="24"/>
          </p:nvPr>
        </p:nvPicPr>
        <p:blipFill>
          <a:blip r:embed="rId2">
            <a:extLst>
              <a:ext uri="{28A0092B-C50C-407E-A947-70E740481C1C}">
                <a14:useLocalDpi xmlns:a14="http://schemas.microsoft.com/office/drawing/2010/main" val="0"/>
              </a:ext>
            </a:extLst>
          </a:blip>
          <a:srcRect/>
          <a:stretch/>
        </p:blipFill>
        <p:spPr>
          <a:xfrm>
            <a:off x="4664214" y="0"/>
            <a:ext cx="11313354" cy="7011018"/>
          </a:xfrm>
        </p:spPr>
      </p:pic>
    </p:spTree>
    <p:extLst>
      <p:ext uri="{BB962C8B-B14F-4D97-AF65-F5344CB8AC3E}">
        <p14:creationId xmlns:p14="http://schemas.microsoft.com/office/powerpoint/2010/main" val="3912868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41">
            <a:extLst>
              <a:ext uri="{FF2B5EF4-FFF2-40B4-BE49-F238E27FC236}">
                <a16:creationId xmlns:a16="http://schemas.microsoft.com/office/drawing/2014/main" id="{D602CB6C-F379-AD4D-91D2-6DAA6E892F65}"/>
              </a:ext>
            </a:extLst>
          </p:cNvPr>
          <p:cNvSpPr/>
          <p:nvPr/>
        </p:nvSpPr>
        <p:spPr bwMode="auto">
          <a:xfrm>
            <a:off x="1523061" y="2218952"/>
            <a:ext cx="3923366" cy="1704413"/>
          </a:xfrm>
          <a:custGeom>
            <a:avLst/>
            <a:gdLst>
              <a:gd name="connsiteX0" fmla="*/ 0 w 3846786"/>
              <a:gd name="connsiteY0" fmla="*/ 1671145 h 1671145"/>
              <a:gd name="connsiteX1" fmla="*/ 273269 w 3846786"/>
              <a:gd name="connsiteY1" fmla="*/ 672662 h 1671145"/>
              <a:gd name="connsiteX2" fmla="*/ 1166648 w 3846786"/>
              <a:gd name="connsiteY2" fmla="*/ 168166 h 1671145"/>
              <a:gd name="connsiteX3" fmla="*/ 3846786 w 3846786"/>
              <a:gd name="connsiteY3" fmla="*/ 0 h 1671145"/>
              <a:gd name="connsiteX4" fmla="*/ 3846786 w 3846786"/>
              <a:gd name="connsiteY4" fmla="*/ 0 h 1671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6786" h="1671145">
                <a:moveTo>
                  <a:pt x="0" y="1671145"/>
                </a:moveTo>
                <a:cubicBezTo>
                  <a:pt x="39414" y="1297151"/>
                  <a:pt x="78828" y="923158"/>
                  <a:pt x="273269" y="672662"/>
                </a:cubicBezTo>
                <a:cubicBezTo>
                  <a:pt x="467710" y="422166"/>
                  <a:pt x="571062" y="280276"/>
                  <a:pt x="1166648" y="168166"/>
                </a:cubicBezTo>
                <a:cubicBezTo>
                  <a:pt x="1762234" y="56056"/>
                  <a:pt x="3846786" y="0"/>
                  <a:pt x="3846786" y="0"/>
                </a:cubicBezTo>
                <a:lnTo>
                  <a:pt x="3846786" y="0"/>
                </a:lnTo>
              </a:path>
            </a:pathLst>
          </a:custGeom>
          <a:noFill/>
          <a:ln w="38100">
            <a:solidFill>
              <a:srgbClr val="C00000">
                <a:alpha val="50000"/>
              </a:srgbClr>
            </a:solidFill>
            <a:prstDash val="solid"/>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nvGrpSpPr>
          <p:cNvPr id="6" name="Group 5">
            <a:extLst>
              <a:ext uri="{FF2B5EF4-FFF2-40B4-BE49-F238E27FC236}">
                <a16:creationId xmlns:a16="http://schemas.microsoft.com/office/drawing/2014/main" id="{C21A23BF-31A3-5347-93ED-FCDBB56F75EE}"/>
              </a:ext>
            </a:extLst>
          </p:cNvPr>
          <p:cNvGrpSpPr/>
          <p:nvPr/>
        </p:nvGrpSpPr>
        <p:grpSpPr>
          <a:xfrm>
            <a:off x="2811334" y="3153336"/>
            <a:ext cx="6937133" cy="2108616"/>
            <a:chOff x="2063610" y="2807844"/>
            <a:chExt cx="8226805" cy="2500626"/>
          </a:xfrm>
        </p:grpSpPr>
        <p:sp>
          <p:nvSpPr>
            <p:cNvPr id="17" name="Rectangle 16">
              <a:extLst>
                <a:ext uri="{FF2B5EF4-FFF2-40B4-BE49-F238E27FC236}">
                  <a16:creationId xmlns:a16="http://schemas.microsoft.com/office/drawing/2014/main" id="{BE50A166-601E-7146-A3BB-02F96A462D06}"/>
                </a:ext>
              </a:extLst>
            </p:cNvPr>
            <p:cNvSpPr/>
            <p:nvPr/>
          </p:nvSpPr>
          <p:spPr bwMode="auto">
            <a:xfrm>
              <a:off x="2063610" y="2807844"/>
              <a:ext cx="8226805" cy="25006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406B0626-D550-994B-A7B4-B372A19D9CEF}"/>
                </a:ext>
              </a:extLst>
            </p:cNvPr>
            <p:cNvSpPr/>
            <p:nvPr/>
          </p:nvSpPr>
          <p:spPr bwMode="auto">
            <a:xfrm>
              <a:off x="2312848" y="3038086"/>
              <a:ext cx="2479040" cy="2092960"/>
            </a:xfrm>
            <a:prstGeom prst="rect">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8857F372-A0E1-6C4C-ACC2-053CA94B62D3}"/>
                </a:ext>
              </a:extLst>
            </p:cNvPr>
            <p:cNvSpPr/>
            <p:nvPr/>
          </p:nvSpPr>
          <p:spPr bwMode="auto">
            <a:xfrm>
              <a:off x="4944288" y="3038086"/>
              <a:ext cx="2479040" cy="2092960"/>
            </a:xfrm>
            <a:prstGeom prst="rect">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B20C827D-30EF-EA47-AD0C-F19430E63656}"/>
                </a:ext>
              </a:extLst>
            </p:cNvPr>
            <p:cNvSpPr/>
            <p:nvPr/>
          </p:nvSpPr>
          <p:spPr bwMode="auto">
            <a:xfrm>
              <a:off x="7575728" y="3038086"/>
              <a:ext cx="2479040" cy="2092960"/>
            </a:xfrm>
            <a:prstGeom prst="rect">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TextBox 10">
              <a:extLst>
                <a:ext uri="{FF2B5EF4-FFF2-40B4-BE49-F238E27FC236}">
                  <a16:creationId xmlns:a16="http://schemas.microsoft.com/office/drawing/2014/main" id="{3E46963A-72C3-E044-A23A-B28B198F0819}"/>
                </a:ext>
              </a:extLst>
            </p:cNvPr>
            <p:cNvSpPr txBox="1"/>
            <p:nvPr/>
          </p:nvSpPr>
          <p:spPr>
            <a:xfrm>
              <a:off x="2590306" y="3270522"/>
              <a:ext cx="1953208" cy="767478"/>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solidFill>
                    <a:srgbClr val="FFFFFF"/>
                  </a:solidFill>
                  <a:latin typeface="Segoe UI Semilight"/>
                </a:rPr>
                <a:t>Consume</a:t>
              </a:r>
            </a:p>
          </p:txBody>
        </p:sp>
        <p:sp>
          <p:nvSpPr>
            <p:cNvPr id="12" name="TextBox 11">
              <a:extLst>
                <a:ext uri="{FF2B5EF4-FFF2-40B4-BE49-F238E27FC236}">
                  <a16:creationId xmlns:a16="http://schemas.microsoft.com/office/drawing/2014/main" id="{9AF2F570-088D-7F4E-882A-470385A7EB86}"/>
                </a:ext>
              </a:extLst>
            </p:cNvPr>
            <p:cNvSpPr txBox="1"/>
            <p:nvPr/>
          </p:nvSpPr>
          <p:spPr>
            <a:xfrm>
              <a:off x="8074552" y="3264263"/>
              <a:ext cx="1572830" cy="75947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448" i="1">
                  <a:solidFill>
                    <a:srgbClr val="FFFFFF"/>
                  </a:solidFill>
                  <a:latin typeface="Segoe UI Semilight"/>
                </a:rPr>
                <a:t>Publish</a:t>
              </a:r>
            </a:p>
          </p:txBody>
        </p:sp>
        <p:sp>
          <p:nvSpPr>
            <p:cNvPr id="13" name="TextBox 12">
              <a:extLst>
                <a:ext uri="{FF2B5EF4-FFF2-40B4-BE49-F238E27FC236}">
                  <a16:creationId xmlns:a16="http://schemas.microsoft.com/office/drawing/2014/main" id="{F21FF512-FD2F-6F4C-8C79-61ABB0C409C4}"/>
                </a:ext>
              </a:extLst>
            </p:cNvPr>
            <p:cNvSpPr txBox="1"/>
            <p:nvPr/>
          </p:nvSpPr>
          <p:spPr>
            <a:xfrm>
              <a:off x="5390201" y="3263799"/>
              <a:ext cx="1730238" cy="767478"/>
            </a:xfrm>
            <a:prstGeom prst="rect">
              <a:avLst/>
            </a:prstGeom>
            <a:noFill/>
          </p:spPr>
          <p:txBody>
            <a:bodyPr wrap="none" lIns="186521" tIns="149217" rIns="186521" bIns="149217" rtlCol="0">
              <a:spAutoFit/>
            </a:bodyPr>
            <a:lstStyle/>
            <a:p>
              <a:pPr defTabSz="932597">
                <a:lnSpc>
                  <a:spcPct val="90000"/>
                </a:lnSpc>
                <a:spcAft>
                  <a:spcPts val="612"/>
                </a:spcAft>
                <a:defRPr/>
              </a:pPr>
              <a:r>
                <a:rPr lang="en-US" sz="2448" i="1">
                  <a:solidFill>
                    <a:srgbClr val="FFFFFF"/>
                  </a:solidFill>
                  <a:latin typeface="Segoe UI Semilight"/>
                </a:rPr>
                <a:t>Mediate</a:t>
              </a:r>
            </a:p>
          </p:txBody>
        </p:sp>
        <p:sp>
          <p:nvSpPr>
            <p:cNvPr id="14" name="TextBox 13">
              <a:extLst>
                <a:ext uri="{FF2B5EF4-FFF2-40B4-BE49-F238E27FC236}">
                  <a16:creationId xmlns:a16="http://schemas.microsoft.com/office/drawing/2014/main" id="{B0E503B5-1A8B-AF45-8406-E1AA830BB349}"/>
                </a:ext>
              </a:extLst>
            </p:cNvPr>
            <p:cNvSpPr txBox="1"/>
            <p:nvPr/>
          </p:nvSpPr>
          <p:spPr>
            <a:xfrm flipH="1">
              <a:off x="7838912" y="4051669"/>
              <a:ext cx="2056012" cy="685867"/>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2000" dirty="0">
                  <a:solidFill>
                    <a:srgbClr val="FFFFFF"/>
                  </a:solidFill>
                  <a:latin typeface="Segoe UI Light"/>
                </a:rPr>
                <a:t>Azure portal</a:t>
              </a:r>
            </a:p>
          </p:txBody>
        </p:sp>
        <p:sp>
          <p:nvSpPr>
            <p:cNvPr id="15" name="TextBox 14">
              <a:extLst>
                <a:ext uri="{FF2B5EF4-FFF2-40B4-BE49-F238E27FC236}">
                  <a16:creationId xmlns:a16="http://schemas.microsoft.com/office/drawing/2014/main" id="{C7D95A31-F086-B541-9017-4EEE00B89BFC}"/>
                </a:ext>
              </a:extLst>
            </p:cNvPr>
            <p:cNvSpPr txBox="1"/>
            <p:nvPr/>
          </p:nvSpPr>
          <p:spPr>
            <a:xfrm flipH="1">
              <a:off x="5371214" y="4051669"/>
              <a:ext cx="1682603" cy="685867"/>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000" dirty="0">
                  <a:solidFill>
                    <a:srgbClr val="FFFFFF"/>
                  </a:solidFill>
                  <a:latin typeface="Segoe UI Light"/>
                </a:rPr>
                <a:t>Gateway</a:t>
              </a:r>
            </a:p>
          </p:txBody>
        </p:sp>
        <p:sp>
          <p:nvSpPr>
            <p:cNvPr id="16" name="TextBox 15">
              <a:extLst>
                <a:ext uri="{FF2B5EF4-FFF2-40B4-BE49-F238E27FC236}">
                  <a16:creationId xmlns:a16="http://schemas.microsoft.com/office/drawing/2014/main" id="{97EF1290-BCEB-554F-9CA2-FDC4EDE984B8}"/>
                </a:ext>
              </a:extLst>
            </p:cNvPr>
            <p:cNvSpPr txBox="1"/>
            <p:nvPr/>
          </p:nvSpPr>
          <p:spPr>
            <a:xfrm flipH="1">
              <a:off x="2337273" y="4051669"/>
              <a:ext cx="2547386" cy="1014362"/>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2000" dirty="0">
                  <a:solidFill>
                    <a:srgbClr val="FFFFFF"/>
                  </a:solidFill>
                  <a:latin typeface="Segoe UI Light"/>
                </a:rPr>
                <a:t>Developer Portal</a:t>
              </a:r>
            </a:p>
          </p:txBody>
        </p:sp>
      </p:grpSp>
      <p:sp>
        <p:nvSpPr>
          <p:cNvPr id="22" name="Down Arrow 21">
            <a:extLst>
              <a:ext uri="{FF2B5EF4-FFF2-40B4-BE49-F238E27FC236}">
                <a16:creationId xmlns:a16="http://schemas.microsoft.com/office/drawing/2014/main" id="{6410121F-CF10-774A-80D8-8DF55B4D6473}"/>
              </a:ext>
            </a:extLst>
          </p:cNvPr>
          <p:cNvSpPr/>
          <p:nvPr/>
        </p:nvSpPr>
        <p:spPr bwMode="auto">
          <a:xfrm>
            <a:off x="6050285" y="3003261"/>
            <a:ext cx="352945" cy="248392"/>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Down Arrow 26">
            <a:extLst>
              <a:ext uri="{FF2B5EF4-FFF2-40B4-BE49-F238E27FC236}">
                <a16:creationId xmlns:a16="http://schemas.microsoft.com/office/drawing/2014/main" id="{FA886D65-1B78-3847-A90E-F550BEB9C47F}"/>
              </a:ext>
            </a:extLst>
          </p:cNvPr>
          <p:cNvSpPr/>
          <p:nvPr/>
        </p:nvSpPr>
        <p:spPr bwMode="auto">
          <a:xfrm>
            <a:off x="6053411" y="5224467"/>
            <a:ext cx="352945" cy="248392"/>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Down Arrow 27">
            <a:extLst>
              <a:ext uri="{FF2B5EF4-FFF2-40B4-BE49-F238E27FC236}">
                <a16:creationId xmlns:a16="http://schemas.microsoft.com/office/drawing/2014/main" id="{A192CA66-9A0E-0240-8ECE-59B8741A6B59}"/>
              </a:ext>
            </a:extLst>
          </p:cNvPr>
          <p:cNvSpPr/>
          <p:nvPr/>
        </p:nvSpPr>
        <p:spPr bwMode="auto">
          <a:xfrm rot="5400000">
            <a:off x="9625993" y="4083448"/>
            <a:ext cx="352945" cy="248392"/>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Down Arrow 28">
            <a:extLst>
              <a:ext uri="{FF2B5EF4-FFF2-40B4-BE49-F238E27FC236}">
                <a16:creationId xmlns:a16="http://schemas.microsoft.com/office/drawing/2014/main" id="{3206DE14-95F6-BD4F-887E-5302BAA63736}"/>
              </a:ext>
            </a:extLst>
          </p:cNvPr>
          <p:cNvSpPr/>
          <p:nvPr/>
        </p:nvSpPr>
        <p:spPr bwMode="auto">
          <a:xfrm rot="5400000">
            <a:off x="2612551" y="4119526"/>
            <a:ext cx="352945" cy="248392"/>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TextBox 31">
            <a:extLst>
              <a:ext uri="{FF2B5EF4-FFF2-40B4-BE49-F238E27FC236}">
                <a16:creationId xmlns:a16="http://schemas.microsoft.com/office/drawing/2014/main" id="{61BC153A-E1E0-C249-8A78-698F5C0ECAFF}"/>
              </a:ext>
            </a:extLst>
          </p:cNvPr>
          <p:cNvSpPr txBox="1"/>
          <p:nvPr/>
        </p:nvSpPr>
        <p:spPr>
          <a:xfrm flipH="1">
            <a:off x="9958633" y="1252499"/>
            <a:ext cx="2236697" cy="2385864"/>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632" dirty="0">
                <a:solidFill>
                  <a:srgbClr val="4884ED"/>
                </a:solidFill>
                <a:latin typeface="Segoe UI Light"/>
              </a:rPr>
              <a:t>Abstract</a:t>
            </a:r>
          </a:p>
          <a:p>
            <a:pPr algn="ctr" defTabSz="932597">
              <a:lnSpc>
                <a:spcPct val="90000"/>
              </a:lnSpc>
              <a:spcAft>
                <a:spcPts val="612"/>
              </a:spcAft>
              <a:defRPr/>
            </a:pPr>
            <a:r>
              <a:rPr lang="en-US" sz="1632" dirty="0">
                <a:solidFill>
                  <a:srgbClr val="4884ED"/>
                </a:solidFill>
                <a:latin typeface="Segoe UI Light"/>
              </a:rPr>
              <a:t>Secure &amp; protect</a:t>
            </a:r>
          </a:p>
          <a:p>
            <a:pPr algn="ctr" defTabSz="932597">
              <a:lnSpc>
                <a:spcPct val="90000"/>
              </a:lnSpc>
              <a:spcAft>
                <a:spcPts val="612"/>
              </a:spcAft>
              <a:defRPr/>
            </a:pPr>
            <a:r>
              <a:rPr lang="en-US" sz="1632" dirty="0">
                <a:solidFill>
                  <a:srgbClr val="4884ED"/>
                </a:solidFill>
                <a:latin typeface="Segoe UI Light"/>
              </a:rPr>
              <a:t>Manage lifecycle</a:t>
            </a:r>
          </a:p>
          <a:p>
            <a:pPr algn="ctr" defTabSz="932597">
              <a:lnSpc>
                <a:spcPct val="90000"/>
              </a:lnSpc>
              <a:spcAft>
                <a:spcPts val="612"/>
              </a:spcAft>
              <a:defRPr/>
            </a:pPr>
            <a:r>
              <a:rPr lang="en-US" sz="1632" dirty="0">
                <a:solidFill>
                  <a:srgbClr val="4884ED"/>
                </a:solidFill>
                <a:latin typeface="Segoe UI Light"/>
              </a:rPr>
              <a:t>Monitor &amp; measure</a:t>
            </a:r>
          </a:p>
          <a:p>
            <a:pPr algn="ctr" defTabSz="932597">
              <a:lnSpc>
                <a:spcPct val="90000"/>
              </a:lnSpc>
              <a:spcAft>
                <a:spcPts val="612"/>
              </a:spcAft>
              <a:defRPr/>
            </a:pPr>
            <a:r>
              <a:rPr lang="en-US" sz="1632" dirty="0">
                <a:solidFill>
                  <a:srgbClr val="4884ED"/>
                </a:solidFill>
                <a:latin typeface="Segoe UI Light"/>
              </a:rPr>
              <a:t>Onboard developers</a:t>
            </a:r>
          </a:p>
          <a:p>
            <a:pPr algn="ctr" defTabSz="932597">
              <a:lnSpc>
                <a:spcPct val="90000"/>
              </a:lnSpc>
              <a:spcAft>
                <a:spcPts val="612"/>
              </a:spcAft>
              <a:defRPr/>
            </a:pPr>
            <a:r>
              <a:rPr lang="en-US" sz="1632" dirty="0">
                <a:solidFill>
                  <a:srgbClr val="4884ED"/>
                </a:solidFill>
                <a:latin typeface="Segoe UI Light"/>
              </a:rPr>
              <a:t>Monetize</a:t>
            </a:r>
          </a:p>
          <a:p>
            <a:pPr algn="ctr" defTabSz="932597">
              <a:lnSpc>
                <a:spcPct val="90000"/>
              </a:lnSpc>
              <a:spcAft>
                <a:spcPts val="612"/>
              </a:spcAft>
              <a:defRPr/>
            </a:pPr>
            <a:endParaRPr lang="en-US" sz="1632" dirty="0">
              <a:solidFill>
                <a:srgbClr val="4884ED"/>
              </a:solidFill>
              <a:latin typeface="Segoe UI Light"/>
            </a:endParaRPr>
          </a:p>
        </p:txBody>
      </p:sp>
      <p:sp>
        <p:nvSpPr>
          <p:cNvPr id="33" name="TextBox 32">
            <a:extLst>
              <a:ext uri="{FF2B5EF4-FFF2-40B4-BE49-F238E27FC236}">
                <a16:creationId xmlns:a16="http://schemas.microsoft.com/office/drawing/2014/main" id="{5ADA4101-679C-8247-9315-8443A77CFEE6}"/>
              </a:ext>
            </a:extLst>
          </p:cNvPr>
          <p:cNvSpPr txBox="1"/>
          <p:nvPr/>
        </p:nvSpPr>
        <p:spPr>
          <a:xfrm flipH="1">
            <a:off x="728280" y="1306814"/>
            <a:ext cx="1968859" cy="2042210"/>
          </a:xfrm>
          <a:prstGeom prst="rect">
            <a:avLst/>
          </a:prstGeom>
          <a:solidFill>
            <a:srgbClr val="E6E6E6"/>
          </a:solidFill>
        </p:spPr>
        <p:txBody>
          <a:bodyPr wrap="square" lIns="186521" tIns="149217" rIns="186521" bIns="149217" rtlCol="0">
            <a:spAutoFit/>
          </a:bodyPr>
          <a:lstStyle/>
          <a:p>
            <a:pPr algn="ctr" defTabSz="932597">
              <a:lnSpc>
                <a:spcPct val="90000"/>
              </a:lnSpc>
              <a:spcAft>
                <a:spcPts val="612"/>
              </a:spcAft>
              <a:defRPr/>
            </a:pPr>
            <a:r>
              <a:rPr lang="en-US" sz="1632">
                <a:solidFill>
                  <a:srgbClr val="DB4733"/>
                </a:solidFill>
                <a:latin typeface="Segoe UI Light"/>
              </a:rPr>
              <a:t>Discover</a:t>
            </a:r>
          </a:p>
          <a:p>
            <a:pPr algn="ctr" defTabSz="932597">
              <a:lnSpc>
                <a:spcPct val="90000"/>
              </a:lnSpc>
              <a:spcAft>
                <a:spcPts val="612"/>
              </a:spcAft>
              <a:defRPr/>
            </a:pPr>
            <a:r>
              <a:rPr lang="en-US" sz="1632">
                <a:solidFill>
                  <a:srgbClr val="DB4733"/>
                </a:solidFill>
                <a:latin typeface="Segoe UI Light"/>
              </a:rPr>
              <a:t>Learn</a:t>
            </a:r>
          </a:p>
          <a:p>
            <a:pPr algn="ctr" defTabSz="932597">
              <a:lnSpc>
                <a:spcPct val="90000"/>
              </a:lnSpc>
              <a:spcAft>
                <a:spcPts val="612"/>
              </a:spcAft>
              <a:defRPr/>
            </a:pPr>
            <a:r>
              <a:rPr lang="en-US" sz="1632">
                <a:solidFill>
                  <a:srgbClr val="DB4733"/>
                </a:solidFill>
                <a:latin typeface="Segoe UI Light"/>
              </a:rPr>
              <a:t>Get access</a:t>
            </a:r>
          </a:p>
          <a:p>
            <a:pPr algn="ctr" defTabSz="932597">
              <a:lnSpc>
                <a:spcPct val="90000"/>
              </a:lnSpc>
              <a:spcAft>
                <a:spcPts val="612"/>
              </a:spcAft>
              <a:defRPr/>
            </a:pPr>
            <a:r>
              <a:rPr lang="en-US" sz="1632">
                <a:solidFill>
                  <a:srgbClr val="DB4733"/>
                </a:solidFill>
                <a:latin typeface="Segoe UI Light"/>
              </a:rPr>
              <a:t>Try</a:t>
            </a:r>
          </a:p>
          <a:p>
            <a:pPr algn="ctr" defTabSz="932597">
              <a:lnSpc>
                <a:spcPct val="90000"/>
              </a:lnSpc>
              <a:spcAft>
                <a:spcPts val="612"/>
              </a:spcAft>
              <a:defRPr/>
            </a:pPr>
            <a:r>
              <a:rPr lang="en-US" sz="1632">
                <a:solidFill>
                  <a:srgbClr val="DB4733"/>
                </a:solidFill>
                <a:latin typeface="Segoe UI Light"/>
              </a:rPr>
              <a:t>Get help</a:t>
            </a:r>
          </a:p>
          <a:p>
            <a:pPr algn="ctr" defTabSz="932597">
              <a:lnSpc>
                <a:spcPct val="90000"/>
              </a:lnSpc>
              <a:spcAft>
                <a:spcPts val="612"/>
              </a:spcAft>
              <a:defRPr/>
            </a:pPr>
            <a:r>
              <a:rPr lang="en-US" sz="1632">
                <a:solidFill>
                  <a:srgbClr val="DB4733"/>
                </a:solidFill>
                <a:latin typeface="Segoe UI Light"/>
              </a:rPr>
              <a:t>SDKs and samples</a:t>
            </a:r>
          </a:p>
        </p:txBody>
      </p:sp>
      <p:grpSp>
        <p:nvGrpSpPr>
          <p:cNvPr id="5" name="Group 4">
            <a:extLst>
              <a:ext uri="{FF2B5EF4-FFF2-40B4-BE49-F238E27FC236}">
                <a16:creationId xmlns:a16="http://schemas.microsoft.com/office/drawing/2014/main" id="{A65EA8F5-481C-3949-ACF9-F6BAD9433E0F}"/>
              </a:ext>
            </a:extLst>
          </p:cNvPr>
          <p:cNvGrpSpPr/>
          <p:nvPr/>
        </p:nvGrpSpPr>
        <p:grpSpPr>
          <a:xfrm>
            <a:off x="4971223" y="1183652"/>
            <a:ext cx="2497134" cy="1811257"/>
            <a:chOff x="4873326" y="1160549"/>
            <a:chExt cx="2448393" cy="1775903"/>
          </a:xfrm>
        </p:grpSpPr>
        <p:sp>
          <p:nvSpPr>
            <p:cNvPr id="25" name="TextBox 24">
              <a:extLst>
                <a:ext uri="{FF2B5EF4-FFF2-40B4-BE49-F238E27FC236}">
                  <a16:creationId xmlns:a16="http://schemas.microsoft.com/office/drawing/2014/main" id="{3FC3374A-44EC-0441-B271-8A6D679A3D8E}"/>
                </a:ext>
              </a:extLst>
            </p:cNvPr>
            <p:cNvSpPr txBox="1"/>
            <p:nvPr/>
          </p:nvSpPr>
          <p:spPr>
            <a:xfrm flipH="1">
              <a:off x="4873326" y="1160549"/>
              <a:ext cx="2448393" cy="4893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a:gradFill>
                    <a:gsLst>
                      <a:gs pos="2917">
                        <a:srgbClr val="353535"/>
                      </a:gs>
                      <a:gs pos="30000">
                        <a:srgbClr val="353535"/>
                      </a:gs>
                    </a:gsLst>
                    <a:lin ang="5400000" scaled="0"/>
                  </a:gradFill>
                  <a:latin typeface="Segoe UI Light"/>
                </a:rPr>
                <a:t>1</a:t>
              </a:r>
              <a:r>
                <a:rPr lang="en-US" sz="1428" baseline="30000">
                  <a:gradFill>
                    <a:gsLst>
                      <a:gs pos="2917">
                        <a:srgbClr val="353535"/>
                      </a:gs>
                      <a:gs pos="30000">
                        <a:srgbClr val="353535"/>
                      </a:gs>
                    </a:gsLst>
                    <a:lin ang="5400000" scaled="0"/>
                  </a:gradFill>
                  <a:latin typeface="Segoe UI Light"/>
                </a:rPr>
                <a:t>st</a:t>
              </a:r>
              <a:r>
                <a:rPr lang="en-US" sz="1428">
                  <a:gradFill>
                    <a:gsLst>
                      <a:gs pos="2917">
                        <a:srgbClr val="353535"/>
                      </a:gs>
                      <a:gs pos="30000">
                        <a:srgbClr val="353535"/>
                      </a:gs>
                    </a:gsLst>
                    <a:lin ang="5400000" scaled="0"/>
                  </a:gradFill>
                  <a:latin typeface="Segoe UI Light"/>
                </a:rPr>
                <a:t> and 3</a:t>
              </a:r>
              <a:r>
                <a:rPr lang="en-US" sz="1428" baseline="30000">
                  <a:gradFill>
                    <a:gsLst>
                      <a:gs pos="2917">
                        <a:srgbClr val="353535"/>
                      </a:gs>
                      <a:gs pos="30000">
                        <a:srgbClr val="353535"/>
                      </a:gs>
                    </a:gsLst>
                    <a:lin ang="5400000" scaled="0"/>
                  </a:gradFill>
                  <a:latin typeface="Segoe UI Light"/>
                </a:rPr>
                <a:t>rd</a:t>
              </a:r>
              <a:r>
                <a:rPr lang="en-US" sz="1428">
                  <a:gradFill>
                    <a:gsLst>
                      <a:gs pos="2917">
                        <a:srgbClr val="353535"/>
                      </a:gs>
                      <a:gs pos="30000">
                        <a:srgbClr val="353535"/>
                      </a:gs>
                    </a:gsLst>
                    <a:lin ang="5400000" scaled="0"/>
                  </a:gradFill>
                  <a:latin typeface="Segoe UI Light"/>
                </a:rPr>
                <a:t> party apps</a:t>
              </a:r>
            </a:p>
          </p:txBody>
        </p:sp>
        <p:pic>
          <p:nvPicPr>
            <p:cNvPr id="34" name="Picture 33">
              <a:extLst>
                <a:ext uri="{FF2B5EF4-FFF2-40B4-BE49-F238E27FC236}">
                  <a16:creationId xmlns:a16="http://schemas.microsoft.com/office/drawing/2014/main" id="{689D82BB-CC20-9548-A59A-DB929E2398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4245" y="1449841"/>
              <a:ext cx="1486611" cy="1486611"/>
            </a:xfrm>
            <a:prstGeom prst="rect">
              <a:avLst/>
            </a:prstGeom>
          </p:spPr>
        </p:pic>
      </p:grpSp>
      <p:grpSp>
        <p:nvGrpSpPr>
          <p:cNvPr id="4" name="Group 3">
            <a:extLst>
              <a:ext uri="{FF2B5EF4-FFF2-40B4-BE49-F238E27FC236}">
                <a16:creationId xmlns:a16="http://schemas.microsoft.com/office/drawing/2014/main" id="{949AAE7E-1FAE-4741-BDA1-949AC68C026F}"/>
              </a:ext>
            </a:extLst>
          </p:cNvPr>
          <p:cNvGrpSpPr/>
          <p:nvPr/>
        </p:nvGrpSpPr>
        <p:grpSpPr>
          <a:xfrm>
            <a:off x="622861" y="3760268"/>
            <a:ext cx="2179694" cy="1795974"/>
            <a:chOff x="609839" y="3686873"/>
            <a:chExt cx="2137149" cy="1760919"/>
          </a:xfrm>
        </p:grpSpPr>
        <p:sp>
          <p:nvSpPr>
            <p:cNvPr id="24" name="TextBox 23">
              <a:extLst>
                <a:ext uri="{FF2B5EF4-FFF2-40B4-BE49-F238E27FC236}">
                  <a16:creationId xmlns:a16="http://schemas.microsoft.com/office/drawing/2014/main" id="{C37BC1CB-BA3D-DA48-A399-88074AEA1405}"/>
                </a:ext>
              </a:extLst>
            </p:cNvPr>
            <p:cNvSpPr txBox="1"/>
            <p:nvPr/>
          </p:nvSpPr>
          <p:spPr>
            <a:xfrm flipH="1">
              <a:off x="609839" y="4689110"/>
              <a:ext cx="2137149" cy="758682"/>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dirty="0">
                  <a:gradFill>
                    <a:gsLst>
                      <a:gs pos="2917">
                        <a:srgbClr val="353535"/>
                      </a:gs>
                      <a:gs pos="30000">
                        <a:srgbClr val="353535"/>
                      </a:gs>
                    </a:gsLst>
                    <a:lin ang="5400000" scaled="0"/>
                  </a:gradFill>
                  <a:latin typeface="Segoe UI Light"/>
                </a:rPr>
                <a:t>App developers</a:t>
              </a:r>
            </a:p>
            <a:p>
              <a:pPr algn="ctr" defTabSz="932597">
                <a:lnSpc>
                  <a:spcPct val="90000"/>
                </a:lnSpc>
                <a:spcAft>
                  <a:spcPts val="612"/>
                </a:spcAft>
                <a:defRPr/>
              </a:pPr>
              <a:r>
                <a:rPr lang="en-US" sz="1428" dirty="0">
                  <a:gradFill>
                    <a:gsLst>
                      <a:gs pos="2917">
                        <a:srgbClr val="353535"/>
                      </a:gs>
                      <a:gs pos="30000">
                        <a:srgbClr val="353535"/>
                      </a:gs>
                    </a:gsLst>
                    <a:lin ang="5400000" scaled="0"/>
                  </a:gradFill>
                  <a:latin typeface="Segoe UI Light"/>
                </a:rPr>
                <a:t>3</a:t>
              </a:r>
              <a:r>
                <a:rPr lang="en-US" sz="1428" baseline="30000" dirty="0">
                  <a:gradFill>
                    <a:gsLst>
                      <a:gs pos="2917">
                        <a:srgbClr val="353535"/>
                      </a:gs>
                      <a:gs pos="30000">
                        <a:srgbClr val="353535"/>
                      </a:gs>
                    </a:gsLst>
                    <a:lin ang="5400000" scaled="0"/>
                  </a:gradFill>
                  <a:latin typeface="Segoe UI Light"/>
                </a:rPr>
                <a:t>rd</a:t>
              </a:r>
              <a:r>
                <a:rPr lang="en-US" sz="1428" dirty="0">
                  <a:gradFill>
                    <a:gsLst>
                      <a:gs pos="2917">
                        <a:srgbClr val="353535"/>
                      </a:gs>
                      <a:gs pos="30000">
                        <a:srgbClr val="353535"/>
                      </a:gs>
                    </a:gsLst>
                    <a:lin ang="5400000" scaled="0"/>
                  </a:gradFill>
                  <a:latin typeface="Segoe UI Light"/>
                </a:rPr>
                <a:t> Parties</a:t>
              </a:r>
            </a:p>
          </p:txBody>
        </p:sp>
        <p:sp>
          <p:nvSpPr>
            <p:cNvPr id="36" name="people_7" title="Icon of two people">
              <a:extLst>
                <a:ext uri="{FF2B5EF4-FFF2-40B4-BE49-F238E27FC236}">
                  <a16:creationId xmlns:a16="http://schemas.microsoft.com/office/drawing/2014/main" id="{A8C62121-5C15-6C47-B985-F9B3491AAA23}"/>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47625" cap="sq">
              <a:solidFill>
                <a:srgbClr val="CA513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37" name="Freeform 36">
            <a:extLst>
              <a:ext uri="{FF2B5EF4-FFF2-40B4-BE49-F238E27FC236}">
                <a16:creationId xmlns:a16="http://schemas.microsoft.com/office/drawing/2014/main" id="{2259EF72-7DC4-C64E-A1AA-FAE37D91A2C3}"/>
              </a:ext>
            </a:extLst>
          </p:cNvPr>
          <p:cNvSpPr/>
          <p:nvPr/>
        </p:nvSpPr>
        <p:spPr bwMode="auto">
          <a:xfrm>
            <a:off x="1899395" y="2142767"/>
            <a:ext cx="3508365" cy="1709773"/>
          </a:xfrm>
          <a:custGeom>
            <a:avLst/>
            <a:gdLst>
              <a:gd name="connsiteX0" fmla="*/ 0 w 3439886"/>
              <a:gd name="connsiteY0" fmla="*/ 1676400 h 1676400"/>
              <a:gd name="connsiteX1" fmla="*/ 3439886 w 3439886"/>
              <a:gd name="connsiteY1" fmla="*/ 0 h 1676400"/>
            </a:gdLst>
            <a:ahLst/>
            <a:cxnLst>
              <a:cxn ang="0">
                <a:pos x="connsiteX0" y="connsiteY0"/>
              </a:cxn>
              <a:cxn ang="0">
                <a:pos x="connsiteX1" y="connsiteY1"/>
              </a:cxn>
            </a:cxnLst>
            <a:rect l="l" t="t" r="r" b="b"/>
            <a:pathLst>
              <a:path w="3439886" h="1676400">
                <a:moveTo>
                  <a:pt x="0" y="1676400"/>
                </a:moveTo>
                <a:cubicBezTo>
                  <a:pt x="1445986" y="895350"/>
                  <a:pt x="2891972" y="114300"/>
                  <a:pt x="3439886"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sp>
        <p:nvSpPr>
          <p:cNvPr id="38" name="Freeform 37">
            <a:extLst>
              <a:ext uri="{FF2B5EF4-FFF2-40B4-BE49-F238E27FC236}">
                <a16:creationId xmlns:a16="http://schemas.microsoft.com/office/drawing/2014/main" id="{94556833-1D72-FD47-8CEE-F66FB5D187BB}"/>
              </a:ext>
            </a:extLst>
          </p:cNvPr>
          <p:cNvSpPr/>
          <p:nvPr/>
        </p:nvSpPr>
        <p:spPr bwMode="auto">
          <a:xfrm>
            <a:off x="1599630" y="2253792"/>
            <a:ext cx="1165754" cy="1609851"/>
          </a:xfrm>
          <a:custGeom>
            <a:avLst/>
            <a:gdLst>
              <a:gd name="connsiteX0" fmla="*/ 0 w 1143000"/>
              <a:gd name="connsiteY0" fmla="*/ 1578429 h 1578429"/>
              <a:gd name="connsiteX1" fmla="*/ 1143000 w 1143000"/>
              <a:gd name="connsiteY1" fmla="*/ 0 h 1578429"/>
            </a:gdLst>
            <a:ahLst/>
            <a:cxnLst>
              <a:cxn ang="0">
                <a:pos x="connsiteX0" y="connsiteY0"/>
              </a:cxn>
              <a:cxn ang="0">
                <a:pos x="connsiteX1" y="connsiteY1"/>
              </a:cxn>
            </a:cxnLst>
            <a:rect l="l" t="t" r="r" b="b"/>
            <a:pathLst>
              <a:path w="1143000" h="1578429">
                <a:moveTo>
                  <a:pt x="0" y="1578429"/>
                </a:moveTo>
                <a:cubicBezTo>
                  <a:pt x="254907" y="937079"/>
                  <a:pt x="509814" y="295729"/>
                  <a:pt x="114300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grpSp>
        <p:nvGrpSpPr>
          <p:cNvPr id="3" name="Group 2">
            <a:extLst>
              <a:ext uri="{FF2B5EF4-FFF2-40B4-BE49-F238E27FC236}">
                <a16:creationId xmlns:a16="http://schemas.microsoft.com/office/drawing/2014/main" id="{85D1C47E-19D4-C74B-9709-C0C7B85E3273}"/>
              </a:ext>
            </a:extLst>
          </p:cNvPr>
          <p:cNvGrpSpPr/>
          <p:nvPr/>
        </p:nvGrpSpPr>
        <p:grpSpPr>
          <a:xfrm>
            <a:off x="9671416" y="3760269"/>
            <a:ext cx="2747185" cy="1499296"/>
            <a:chOff x="9481777" y="3686873"/>
            <a:chExt cx="2693563" cy="1470031"/>
          </a:xfrm>
        </p:grpSpPr>
        <p:sp>
          <p:nvSpPr>
            <p:cNvPr id="23" name="TextBox 22">
              <a:extLst>
                <a:ext uri="{FF2B5EF4-FFF2-40B4-BE49-F238E27FC236}">
                  <a16:creationId xmlns:a16="http://schemas.microsoft.com/office/drawing/2014/main" id="{49A5D2BF-C512-7043-B81E-B38FB65791F7}"/>
                </a:ext>
              </a:extLst>
            </p:cNvPr>
            <p:cNvSpPr txBox="1"/>
            <p:nvPr/>
          </p:nvSpPr>
          <p:spPr>
            <a:xfrm flipH="1">
              <a:off x="9481777" y="4667539"/>
              <a:ext cx="2693563" cy="4893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dirty="0">
                  <a:gradFill>
                    <a:gsLst>
                      <a:gs pos="2917">
                        <a:srgbClr val="353535"/>
                      </a:gs>
                      <a:gs pos="30000">
                        <a:srgbClr val="353535"/>
                      </a:gs>
                    </a:gsLst>
                    <a:lin ang="5400000" scaled="0"/>
                  </a:gradFill>
                  <a:latin typeface="Segoe UI Light"/>
                </a:rPr>
                <a:t>API publishers</a:t>
              </a:r>
            </a:p>
          </p:txBody>
        </p:sp>
        <p:sp>
          <p:nvSpPr>
            <p:cNvPr id="39" name="people_7" title="Icon of two people">
              <a:extLst>
                <a:ext uri="{FF2B5EF4-FFF2-40B4-BE49-F238E27FC236}">
                  <a16:creationId xmlns:a16="http://schemas.microsoft.com/office/drawing/2014/main" id="{85A9A20C-80DC-184C-9985-F54143A0A320}"/>
                </a:ext>
              </a:extLst>
            </p:cNvPr>
            <p:cNvSpPr>
              <a:spLocks noChangeAspect="1" noEditPoints="1"/>
            </p:cNvSpPr>
            <p:nvPr/>
          </p:nvSpPr>
          <p:spPr bwMode="auto">
            <a:xfrm>
              <a:off x="1018509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47625" cap="sq">
              <a:solidFill>
                <a:srgbClr val="5487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40" name="Title 39">
            <a:extLst>
              <a:ext uri="{FF2B5EF4-FFF2-40B4-BE49-F238E27FC236}">
                <a16:creationId xmlns:a16="http://schemas.microsoft.com/office/drawing/2014/main" id="{9904FC48-E36F-EC42-92E8-F0487EC1667E}"/>
              </a:ext>
            </a:extLst>
          </p:cNvPr>
          <p:cNvSpPr>
            <a:spLocks noGrp="1"/>
          </p:cNvSpPr>
          <p:nvPr>
            <p:ph type="title"/>
          </p:nvPr>
        </p:nvSpPr>
        <p:spPr/>
        <p:txBody>
          <a:bodyPr/>
          <a:lstStyle/>
          <a:p>
            <a:r>
              <a:rPr lang="en-US"/>
              <a:t>API Management</a:t>
            </a:r>
          </a:p>
        </p:txBody>
      </p:sp>
      <p:grpSp>
        <p:nvGrpSpPr>
          <p:cNvPr id="2" name="Group 30">
            <a:extLst>
              <a:ext uri="{FF2B5EF4-FFF2-40B4-BE49-F238E27FC236}">
                <a16:creationId xmlns:a16="http://schemas.microsoft.com/office/drawing/2014/main" id="{6B57010A-CA19-E84B-8D7E-C891B423FFC5}"/>
              </a:ext>
            </a:extLst>
          </p:cNvPr>
          <p:cNvGrpSpPr/>
          <p:nvPr/>
        </p:nvGrpSpPr>
        <p:grpSpPr>
          <a:xfrm>
            <a:off x="3215759" y="5473521"/>
            <a:ext cx="6043587" cy="1279334"/>
            <a:chOff x="3152126" y="5366684"/>
            <a:chExt cx="5925623" cy="1254363"/>
          </a:xfrm>
        </p:grpSpPr>
        <p:pic>
          <p:nvPicPr>
            <p:cNvPr id="19" name="Picture 40">
              <a:extLst>
                <a:ext uri="{FF2B5EF4-FFF2-40B4-BE49-F238E27FC236}">
                  <a16:creationId xmlns:a16="http://schemas.microsoft.com/office/drawing/2014/main" id="{D77779E1-6713-ED42-A10A-39BC438814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652" y="5525026"/>
              <a:ext cx="607919" cy="607919"/>
            </a:xfrm>
            <a:prstGeom prst="rect">
              <a:avLst/>
            </a:prstGeom>
          </p:spPr>
        </p:pic>
        <p:pic>
          <p:nvPicPr>
            <p:cNvPr id="21" name="Picture 43">
              <a:extLst>
                <a:ext uri="{FF2B5EF4-FFF2-40B4-BE49-F238E27FC236}">
                  <a16:creationId xmlns:a16="http://schemas.microsoft.com/office/drawing/2014/main" id="{7C40AAC2-BE82-6348-90A4-723BD9B5BF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501" y="5541470"/>
              <a:ext cx="607919" cy="607919"/>
            </a:xfrm>
            <a:prstGeom prst="rect">
              <a:avLst/>
            </a:prstGeom>
          </p:spPr>
        </p:pic>
        <p:sp>
          <p:nvSpPr>
            <p:cNvPr id="26" name="TextBox 44">
              <a:extLst>
                <a:ext uri="{FF2B5EF4-FFF2-40B4-BE49-F238E27FC236}">
                  <a16:creationId xmlns:a16="http://schemas.microsoft.com/office/drawing/2014/main" id="{C30C6B4F-DA68-E743-A44C-9BBB743DE10E}"/>
                </a:ext>
              </a:extLst>
            </p:cNvPr>
            <p:cNvSpPr txBox="1"/>
            <p:nvPr/>
          </p:nvSpPr>
          <p:spPr>
            <a:xfrm flipH="1">
              <a:off x="3152126" y="6131682"/>
              <a:ext cx="5925623" cy="4893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428">
                  <a:gradFill>
                    <a:gsLst>
                      <a:gs pos="2917">
                        <a:srgbClr val="353535"/>
                      </a:gs>
                      <a:gs pos="30000">
                        <a:srgbClr val="353535"/>
                      </a:gs>
                    </a:gsLst>
                    <a:lin ang="5400000" scaled="0"/>
                  </a:gradFill>
                  <a:latin typeface="Segoe UI Light"/>
                </a:rPr>
                <a:t>APIs hosted on and outside of Azure</a:t>
              </a:r>
            </a:p>
          </p:txBody>
        </p:sp>
        <p:pic>
          <p:nvPicPr>
            <p:cNvPr id="30" name="Picture 45">
              <a:extLst>
                <a:ext uri="{FF2B5EF4-FFF2-40B4-BE49-F238E27FC236}">
                  <a16:creationId xmlns:a16="http://schemas.microsoft.com/office/drawing/2014/main" id="{17BDF0D9-F435-744D-9A38-419BCC1041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7722" y="5443586"/>
              <a:ext cx="780288" cy="780288"/>
            </a:xfrm>
            <a:prstGeom prst="rect">
              <a:avLst/>
            </a:prstGeom>
          </p:spPr>
        </p:pic>
        <p:pic>
          <p:nvPicPr>
            <p:cNvPr id="35" name="Picture 46">
              <a:extLst>
                <a:ext uri="{FF2B5EF4-FFF2-40B4-BE49-F238E27FC236}">
                  <a16:creationId xmlns:a16="http://schemas.microsoft.com/office/drawing/2014/main" id="{761DC1EC-4058-B240-9F57-0E69B110CD39}"/>
                </a:ext>
              </a:extLst>
            </p:cNvPr>
            <p:cNvPicPr>
              <a:picLocks noChangeAspect="1"/>
            </p:cNvPicPr>
            <p:nvPr/>
          </p:nvPicPr>
          <p:blipFill>
            <a:blip r:embed="rId6"/>
            <a:stretch>
              <a:fillRect/>
            </a:stretch>
          </p:blipFill>
          <p:spPr>
            <a:xfrm>
              <a:off x="4426799" y="5453032"/>
              <a:ext cx="738702" cy="738702"/>
            </a:xfrm>
            <a:prstGeom prst="rect">
              <a:avLst/>
            </a:prstGeom>
          </p:spPr>
        </p:pic>
        <p:pic>
          <p:nvPicPr>
            <p:cNvPr id="48" name="Graphic 47">
              <a:extLst>
                <a:ext uri="{FF2B5EF4-FFF2-40B4-BE49-F238E27FC236}">
                  <a16:creationId xmlns:a16="http://schemas.microsoft.com/office/drawing/2014/main" id="{F8E1E8CB-EF28-4049-B4B2-D5666B56EFA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92611" y="5366684"/>
              <a:ext cx="856064" cy="856064"/>
            </a:xfrm>
            <a:prstGeom prst="rect">
              <a:avLst/>
            </a:prstGeom>
          </p:spPr>
        </p:pic>
      </p:grpSp>
      <p:sp>
        <p:nvSpPr>
          <p:cNvPr id="49" name="Freeform 48">
            <a:extLst>
              <a:ext uri="{FF2B5EF4-FFF2-40B4-BE49-F238E27FC236}">
                <a16:creationId xmlns:a16="http://schemas.microsoft.com/office/drawing/2014/main" id="{94CD1491-B177-104A-B84B-D03440730A0C}"/>
              </a:ext>
            </a:extLst>
          </p:cNvPr>
          <p:cNvSpPr/>
          <p:nvPr/>
        </p:nvSpPr>
        <p:spPr bwMode="auto">
          <a:xfrm>
            <a:off x="8731152" y="5274033"/>
            <a:ext cx="2150101" cy="670958"/>
          </a:xfrm>
          <a:custGeom>
            <a:avLst/>
            <a:gdLst>
              <a:gd name="connsiteX0" fmla="*/ 2543503 w 2543503"/>
              <a:gd name="connsiteY0" fmla="*/ 0 h 557048"/>
              <a:gd name="connsiteX1" fmla="*/ 2039006 w 2543503"/>
              <a:gd name="connsiteY1" fmla="*/ 462455 h 557048"/>
              <a:gd name="connsiteX2" fmla="*/ 0 w 2543503"/>
              <a:gd name="connsiteY2" fmla="*/ 557048 h 557048"/>
            </a:gdLst>
            <a:ahLst/>
            <a:cxnLst>
              <a:cxn ang="0">
                <a:pos x="connsiteX0" y="connsiteY0"/>
              </a:cxn>
              <a:cxn ang="0">
                <a:pos x="connsiteX1" y="connsiteY1"/>
              </a:cxn>
              <a:cxn ang="0">
                <a:pos x="connsiteX2" y="connsiteY2"/>
              </a:cxn>
            </a:cxnLst>
            <a:rect l="l" t="t" r="r" b="b"/>
            <a:pathLst>
              <a:path w="2543503" h="557048">
                <a:moveTo>
                  <a:pt x="2543503" y="0"/>
                </a:moveTo>
                <a:cubicBezTo>
                  <a:pt x="2503213" y="184807"/>
                  <a:pt x="2462923" y="369614"/>
                  <a:pt x="2039006" y="462455"/>
                </a:cubicBezTo>
                <a:cubicBezTo>
                  <a:pt x="1615089" y="555296"/>
                  <a:pt x="807544" y="556172"/>
                  <a:pt x="0" y="557048"/>
                </a:cubicBezTo>
              </a:path>
            </a:pathLst>
          </a:custGeom>
          <a:noFill/>
          <a:ln w="38100">
            <a:solidFill>
              <a:srgbClr val="5487E5"/>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pic>
        <p:nvPicPr>
          <p:cNvPr id="41" name="Graphic 40">
            <a:extLst>
              <a:ext uri="{FF2B5EF4-FFF2-40B4-BE49-F238E27FC236}">
                <a16:creationId xmlns:a16="http://schemas.microsoft.com/office/drawing/2014/main" id="{E8A7B1C8-8A2A-4141-B172-10375039AB5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31707" y="1633583"/>
            <a:ext cx="1746562" cy="1746562"/>
          </a:xfrm>
          <a:prstGeom prst="rect">
            <a:avLst/>
          </a:prstGeom>
        </p:spPr>
      </p:pic>
    </p:spTree>
    <p:extLst>
      <p:ext uri="{BB962C8B-B14F-4D97-AF65-F5344CB8AC3E}">
        <p14:creationId xmlns:p14="http://schemas.microsoft.com/office/powerpoint/2010/main" val="298615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dissolve">
                                      <p:cBhvr>
                                        <p:cTn id="17" dur="500"/>
                                        <p:tgtEl>
                                          <p:spTgt spid="49"/>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dissolve">
                                      <p:cBhvr>
                                        <p:cTn id="26" dur="500"/>
                                        <p:tgtEl>
                                          <p:spTgt spid="42"/>
                                        </p:tgtEl>
                                      </p:cBhvr>
                                    </p:animEffect>
                                  </p:childTnLst>
                                </p:cTn>
                              </p:par>
                            </p:childTnLst>
                          </p:cTn>
                        </p:par>
                        <p:par>
                          <p:cTn id="27" fill="hold">
                            <p:stCondLst>
                              <p:cond delay="500"/>
                            </p:stCondLst>
                            <p:childTnLst>
                              <p:par>
                                <p:cTn id="28" presetID="9" presetClass="entr" presetSubtype="0"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dissolv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dissolv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dissolve">
                                      <p:cBhvr>
                                        <p:cTn id="45" dur="500"/>
                                        <p:tgtEl>
                                          <p:spTgt spid="29"/>
                                        </p:tgtEl>
                                      </p:cBhvr>
                                    </p:animEffect>
                                  </p:childTnLst>
                                </p:cTn>
                              </p:par>
                              <p:par>
                                <p:cTn id="46" presetID="9"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dissolve">
                                      <p:cBhvr>
                                        <p:cTn id="48" dur="500"/>
                                        <p:tgtEl>
                                          <p:spTgt spid="6"/>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dissolve">
                                      <p:cBhvr>
                                        <p:cTn id="51" dur="500"/>
                                        <p:tgtEl>
                                          <p:spTgt spid="27"/>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dissolve">
                                      <p:cBhvr>
                                        <p:cTn id="54" dur="500"/>
                                        <p:tgtEl>
                                          <p:spTgt spid="22"/>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dissolve">
                                      <p:cBhvr>
                                        <p:cTn id="57" dur="500"/>
                                        <p:tgtEl>
                                          <p:spTgt spid="28"/>
                                        </p:tgtEl>
                                      </p:cBhvr>
                                    </p:animEffect>
                                  </p:childTnLst>
                                </p:cTn>
                              </p:par>
                            </p:childTnLst>
                          </p:cTn>
                        </p:par>
                        <p:par>
                          <p:cTn id="58" fill="hold">
                            <p:stCondLst>
                              <p:cond delay="500"/>
                            </p:stCondLst>
                            <p:childTnLst>
                              <p:par>
                                <p:cTn id="59" presetID="2" presetClass="entr" presetSubtype="1" fill="hold" nodeType="after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ppt_x"/>
                                          </p:val>
                                        </p:tav>
                                        <p:tav tm="100000">
                                          <p:val>
                                            <p:strVal val="#ppt_x"/>
                                          </p:val>
                                        </p:tav>
                                      </p:tavLst>
                                    </p:anim>
                                    <p:anim calcmode="lin" valueType="num">
                                      <p:cBhvr additive="base">
                                        <p:cTn id="62" dur="5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2" grpId="0" animBg="1"/>
      <p:bldP spid="27" grpId="0" animBg="1"/>
      <p:bldP spid="28" grpId="0" animBg="1"/>
      <p:bldP spid="29" grpId="0" animBg="1"/>
      <p:bldP spid="32" grpId="0"/>
      <p:bldP spid="33"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0718B518-78D9-1A43-962C-35EC45D43FF4}"/>
              </a:ext>
            </a:extLst>
          </p:cNvPr>
          <p:cNvGrpSpPr/>
          <p:nvPr/>
        </p:nvGrpSpPr>
        <p:grpSpPr>
          <a:xfrm>
            <a:off x="5381459" y="1998498"/>
            <a:ext cx="1821820" cy="4820322"/>
            <a:chOff x="5275555" y="1399145"/>
            <a:chExt cx="1786260" cy="4726235"/>
          </a:xfrm>
          <a:effectLst>
            <a:outerShdw blurRad="50800" dist="38100" dir="2700000" algn="tl" rotWithShape="0">
              <a:prstClr val="black">
                <a:alpha val="40000"/>
              </a:prstClr>
            </a:outerShdw>
          </a:effectLst>
        </p:grpSpPr>
        <p:sp>
          <p:nvSpPr>
            <p:cNvPr id="4" name="Rectangle 3">
              <a:extLst>
                <a:ext uri="{FF2B5EF4-FFF2-40B4-BE49-F238E27FC236}">
                  <a16:creationId xmlns:a16="http://schemas.microsoft.com/office/drawing/2014/main" id="{6A304BF7-5AB5-C342-A5CA-7F1DA6E9917A}"/>
                </a:ext>
              </a:extLst>
            </p:cNvPr>
            <p:cNvSpPr/>
            <p:nvPr/>
          </p:nvSpPr>
          <p:spPr bwMode="auto">
            <a:xfrm rot="16200000">
              <a:off x="3805567" y="2869133"/>
              <a:ext cx="4726235" cy="1786260"/>
            </a:xfrm>
            <a:prstGeom prst="rect">
              <a:avLst/>
            </a:prstGeom>
            <a:solidFill>
              <a:schemeClr val="bg2"/>
            </a:solid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0" name="Group 19">
              <a:extLst>
                <a:ext uri="{FF2B5EF4-FFF2-40B4-BE49-F238E27FC236}">
                  <a16:creationId xmlns:a16="http://schemas.microsoft.com/office/drawing/2014/main" id="{E42C65F5-5CD2-3F44-9A19-810D45E35CDB}"/>
                </a:ext>
              </a:extLst>
            </p:cNvPr>
            <p:cNvGrpSpPr/>
            <p:nvPr/>
          </p:nvGrpSpPr>
          <p:grpSpPr>
            <a:xfrm>
              <a:off x="5476065" y="1803715"/>
              <a:ext cx="1384697" cy="1137911"/>
              <a:chOff x="3862474" y="3441093"/>
              <a:chExt cx="1384697" cy="1137911"/>
            </a:xfrm>
          </p:grpSpPr>
          <p:sp>
            <p:nvSpPr>
              <p:cNvPr id="5" name="Rectangle 4">
                <a:extLst>
                  <a:ext uri="{FF2B5EF4-FFF2-40B4-BE49-F238E27FC236}">
                    <a16:creationId xmlns:a16="http://schemas.microsoft.com/office/drawing/2014/main" id="{F468421F-D6B3-ED4F-9A47-4900F15ECFDD}"/>
                  </a:ext>
                </a:extLst>
              </p:cNvPr>
              <p:cNvSpPr/>
              <p:nvPr/>
            </p:nvSpPr>
            <p:spPr bwMode="auto">
              <a:xfrm>
                <a:off x="3862474" y="3441093"/>
                <a:ext cx="1371600" cy="100584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4C4325B0-62A9-FB44-911A-779F97A4FC45}"/>
                  </a:ext>
                </a:extLst>
              </p:cNvPr>
              <p:cNvSpPr txBox="1"/>
              <p:nvPr/>
            </p:nvSpPr>
            <p:spPr>
              <a:xfrm flipH="1">
                <a:off x="3875571" y="3998366"/>
                <a:ext cx="1371600" cy="580638"/>
              </a:xfrm>
              <a:prstGeom prst="rect">
                <a:avLst/>
              </a:prstGeom>
              <a:noFill/>
              <a:ln>
                <a:noFill/>
              </a:ln>
            </p:spPr>
            <p:txBody>
              <a:bodyPr wrap="square" lIns="186521" tIns="149217" rIns="186521" bIns="149217" rtlCol="0">
                <a:spAutoFit/>
              </a:bodyPr>
              <a:lstStyle/>
              <a:p>
                <a:pPr algn="ctr" defTabSz="932597">
                  <a:lnSpc>
                    <a:spcPct val="90000"/>
                  </a:lnSpc>
                  <a:spcAft>
                    <a:spcPts val="612"/>
                  </a:spcAft>
                  <a:defRPr/>
                </a:pPr>
                <a:r>
                  <a:rPr lang="en-US" sz="1050" b="1" dirty="0">
                    <a:solidFill>
                      <a:srgbClr val="0070C0"/>
                    </a:solidFill>
                  </a:rPr>
                  <a:t>Developer portal</a:t>
                </a:r>
              </a:p>
            </p:txBody>
          </p:sp>
          <p:grpSp>
            <p:nvGrpSpPr>
              <p:cNvPr id="10" name="Group 9">
                <a:extLst>
                  <a:ext uri="{FF2B5EF4-FFF2-40B4-BE49-F238E27FC236}">
                    <a16:creationId xmlns:a16="http://schemas.microsoft.com/office/drawing/2014/main" id="{B96707F6-D121-8B49-AE1E-1CDDD21AF6A0}"/>
                  </a:ext>
                </a:extLst>
              </p:cNvPr>
              <p:cNvGrpSpPr/>
              <p:nvPr/>
            </p:nvGrpSpPr>
            <p:grpSpPr>
              <a:xfrm>
                <a:off x="4314025" y="3639497"/>
                <a:ext cx="457020" cy="365760"/>
                <a:chOff x="1668862" y="4866500"/>
                <a:chExt cx="457020" cy="365760"/>
              </a:xfrm>
            </p:grpSpPr>
            <p:sp>
              <p:nvSpPr>
                <p:cNvPr id="18" name="CompanyDirectory_EF0D" title="Icon of a directory or logbook">
                  <a:extLst>
                    <a:ext uri="{FF2B5EF4-FFF2-40B4-BE49-F238E27FC236}">
                      <a16:creationId xmlns:a16="http://schemas.microsoft.com/office/drawing/2014/main" id="{580CBB7A-CC23-F649-BAA0-1FF5C2566786}"/>
                    </a:ext>
                  </a:extLst>
                </p:cNvPr>
                <p:cNvSpPr>
                  <a:spLocks noChangeAspect="1" noEditPoints="1"/>
                </p:cNvSpPr>
                <p:nvPr/>
              </p:nvSpPr>
              <p:spPr bwMode="auto">
                <a:xfrm>
                  <a:off x="1819294" y="5007304"/>
                  <a:ext cx="156155" cy="173524"/>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9" name="Browser" title="Icon of a browser window">
                  <a:extLst>
                    <a:ext uri="{FF2B5EF4-FFF2-40B4-BE49-F238E27FC236}">
                      <a16:creationId xmlns:a16="http://schemas.microsoft.com/office/drawing/2014/main" id="{83AACDEB-A687-254E-B2BD-2A809EE63445}"/>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21" name="Group 20">
              <a:extLst>
                <a:ext uri="{FF2B5EF4-FFF2-40B4-BE49-F238E27FC236}">
                  <a16:creationId xmlns:a16="http://schemas.microsoft.com/office/drawing/2014/main" id="{EF5A83F9-7D7F-C44B-A108-2E466872082B}"/>
                </a:ext>
              </a:extLst>
            </p:cNvPr>
            <p:cNvGrpSpPr/>
            <p:nvPr/>
          </p:nvGrpSpPr>
          <p:grpSpPr>
            <a:xfrm>
              <a:off x="5489162" y="3209289"/>
              <a:ext cx="1371600" cy="1005840"/>
              <a:chOff x="5380669" y="3441093"/>
              <a:chExt cx="1371600" cy="1005840"/>
            </a:xfrm>
          </p:grpSpPr>
          <p:sp>
            <p:nvSpPr>
              <p:cNvPr id="6" name="Rectangle 5">
                <a:extLst>
                  <a:ext uri="{FF2B5EF4-FFF2-40B4-BE49-F238E27FC236}">
                    <a16:creationId xmlns:a16="http://schemas.microsoft.com/office/drawing/2014/main" id="{FB7892B2-762D-2141-B860-8CEE8319D2FF}"/>
                  </a:ext>
                </a:extLst>
              </p:cNvPr>
              <p:cNvSpPr/>
              <p:nvPr/>
            </p:nvSpPr>
            <p:spPr bwMode="auto">
              <a:xfrm>
                <a:off x="5380669" y="3441093"/>
                <a:ext cx="1371600" cy="100584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Processing_E9F5" title="Icon of two interlocked gears">
                <a:extLst>
                  <a:ext uri="{FF2B5EF4-FFF2-40B4-BE49-F238E27FC236}">
                    <a16:creationId xmlns:a16="http://schemas.microsoft.com/office/drawing/2014/main" id="{6BAAFB31-A44B-D247-A8E2-047D5273F055}"/>
                  </a:ext>
                </a:extLst>
              </p:cNvPr>
              <p:cNvSpPr>
                <a:spLocks noChangeAspect="1" noEditPoints="1"/>
              </p:cNvSpPr>
              <p:nvPr/>
            </p:nvSpPr>
            <p:spPr bwMode="auto">
              <a:xfrm>
                <a:off x="5882215" y="3639497"/>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2" name="TextBox 11">
                <a:extLst>
                  <a:ext uri="{FF2B5EF4-FFF2-40B4-BE49-F238E27FC236}">
                    <a16:creationId xmlns:a16="http://schemas.microsoft.com/office/drawing/2014/main" id="{4535D9E5-854F-414B-A27B-092FB14E4F7F}"/>
                  </a:ext>
                </a:extLst>
              </p:cNvPr>
              <p:cNvSpPr txBox="1"/>
              <p:nvPr/>
            </p:nvSpPr>
            <p:spPr>
              <a:xfrm flipH="1">
                <a:off x="5380669" y="4002795"/>
                <a:ext cx="1371600" cy="440890"/>
              </a:xfrm>
              <a:prstGeom prst="rect">
                <a:avLst/>
              </a:prstGeom>
              <a:noFill/>
              <a:ln>
                <a:noFill/>
              </a:ln>
            </p:spPr>
            <p:txBody>
              <a:bodyPr wrap="square" lIns="186521" tIns="149217" rIns="186521" bIns="149217" rtlCol="0">
                <a:spAutoFit/>
              </a:bodyPr>
              <a:lstStyle/>
              <a:p>
                <a:pPr algn="ctr" defTabSz="932597">
                  <a:lnSpc>
                    <a:spcPct val="90000"/>
                  </a:lnSpc>
                  <a:spcAft>
                    <a:spcPts val="612"/>
                  </a:spcAft>
                  <a:defRPr/>
                </a:pPr>
                <a:r>
                  <a:rPr lang="en-US" sz="1071" b="1">
                    <a:solidFill>
                      <a:srgbClr val="0070C0"/>
                    </a:solidFill>
                  </a:rPr>
                  <a:t>Gateway</a:t>
                </a:r>
              </a:p>
            </p:txBody>
          </p:sp>
        </p:grpSp>
        <p:grpSp>
          <p:nvGrpSpPr>
            <p:cNvPr id="22" name="Group 21">
              <a:extLst>
                <a:ext uri="{FF2B5EF4-FFF2-40B4-BE49-F238E27FC236}">
                  <a16:creationId xmlns:a16="http://schemas.microsoft.com/office/drawing/2014/main" id="{02F764B9-358B-BD46-A3DE-5D3BF5F20FEA}"/>
                </a:ext>
              </a:extLst>
            </p:cNvPr>
            <p:cNvGrpSpPr/>
            <p:nvPr/>
          </p:nvGrpSpPr>
          <p:grpSpPr>
            <a:xfrm>
              <a:off x="5514889" y="4704106"/>
              <a:ext cx="1371600" cy="1005840"/>
              <a:chOff x="6902204" y="3433416"/>
              <a:chExt cx="1371600" cy="1005840"/>
            </a:xfrm>
          </p:grpSpPr>
          <p:sp>
            <p:nvSpPr>
              <p:cNvPr id="7" name="Rectangle 6">
                <a:extLst>
                  <a:ext uri="{FF2B5EF4-FFF2-40B4-BE49-F238E27FC236}">
                    <a16:creationId xmlns:a16="http://schemas.microsoft.com/office/drawing/2014/main" id="{CDD158D4-6A4D-E147-9742-BCD581BD6E87}"/>
                  </a:ext>
                </a:extLst>
              </p:cNvPr>
              <p:cNvSpPr/>
              <p:nvPr/>
            </p:nvSpPr>
            <p:spPr bwMode="auto">
              <a:xfrm>
                <a:off x="6902204" y="3433416"/>
                <a:ext cx="1371600" cy="100584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1632">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a:extLst>
                  <a:ext uri="{FF2B5EF4-FFF2-40B4-BE49-F238E27FC236}">
                    <a16:creationId xmlns:a16="http://schemas.microsoft.com/office/drawing/2014/main" id="{F103043E-DC96-AD4D-9C1C-99DE92C0DD62}"/>
                  </a:ext>
                </a:extLst>
              </p:cNvPr>
              <p:cNvGrpSpPr/>
              <p:nvPr/>
            </p:nvGrpSpPr>
            <p:grpSpPr>
              <a:xfrm>
                <a:off x="7348167" y="3639908"/>
                <a:ext cx="457020" cy="365760"/>
                <a:chOff x="1668862" y="4866500"/>
                <a:chExt cx="457020" cy="365760"/>
              </a:xfrm>
            </p:grpSpPr>
            <p:sp>
              <p:nvSpPr>
                <p:cNvPr id="16" name="DeveloperTools_EC7A" title="Icon of a wrench and a screwdriver">
                  <a:extLst>
                    <a:ext uri="{FF2B5EF4-FFF2-40B4-BE49-F238E27FC236}">
                      <a16:creationId xmlns:a16="http://schemas.microsoft.com/office/drawing/2014/main" id="{72271AA2-26DE-FB49-B546-A8DA2FE477C0}"/>
                    </a:ext>
                  </a:extLst>
                </p:cNvPr>
                <p:cNvSpPr>
                  <a:spLocks noChangeAspect="1" noEditPoints="1"/>
                </p:cNvSpPr>
                <p:nvPr/>
              </p:nvSpPr>
              <p:spPr bwMode="auto">
                <a:xfrm>
                  <a:off x="1833618" y="4999821"/>
                  <a:ext cx="127508" cy="200909"/>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952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7" name="Browser" title="Icon of a browser window">
                  <a:extLst>
                    <a:ext uri="{FF2B5EF4-FFF2-40B4-BE49-F238E27FC236}">
                      <a16:creationId xmlns:a16="http://schemas.microsoft.com/office/drawing/2014/main" id="{7F9E96FD-65AD-1944-9F2E-CF6145B15C87}"/>
                    </a:ext>
                  </a:extLst>
                </p:cNvPr>
                <p:cNvSpPr>
                  <a:spLocks noChangeAspect="1" noEditPoints="1"/>
                </p:cNvSpPr>
                <p:nvPr/>
              </p:nvSpPr>
              <p:spPr bwMode="auto">
                <a:xfrm>
                  <a:off x="1668862" y="4866500"/>
                  <a:ext cx="457020" cy="365760"/>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grpSp>
          <p:sp>
            <p:nvSpPr>
              <p:cNvPr id="13" name="TextBox 12">
                <a:extLst>
                  <a:ext uri="{FF2B5EF4-FFF2-40B4-BE49-F238E27FC236}">
                    <a16:creationId xmlns:a16="http://schemas.microsoft.com/office/drawing/2014/main" id="{EF322030-774E-234B-8A36-57F72DA79318}"/>
                  </a:ext>
                </a:extLst>
              </p:cNvPr>
              <p:cNvSpPr txBox="1"/>
              <p:nvPr/>
            </p:nvSpPr>
            <p:spPr>
              <a:xfrm flipH="1">
                <a:off x="6902204" y="3991100"/>
                <a:ext cx="1371600" cy="440890"/>
              </a:xfrm>
              <a:prstGeom prst="rect">
                <a:avLst/>
              </a:prstGeom>
              <a:noFill/>
              <a:ln>
                <a:noFill/>
              </a:ln>
            </p:spPr>
            <p:txBody>
              <a:bodyPr wrap="square" lIns="186521" tIns="149217" rIns="186521" bIns="149217" rtlCol="0">
                <a:spAutoFit/>
              </a:bodyPr>
              <a:lstStyle/>
              <a:p>
                <a:pPr algn="ctr" defTabSz="932597">
                  <a:lnSpc>
                    <a:spcPct val="90000"/>
                  </a:lnSpc>
                  <a:spcAft>
                    <a:spcPts val="612"/>
                  </a:spcAft>
                  <a:defRPr/>
                </a:pPr>
                <a:r>
                  <a:rPr lang="en-US" sz="1071" b="1">
                    <a:solidFill>
                      <a:srgbClr val="0070C0"/>
                    </a:solidFill>
                  </a:rPr>
                  <a:t>Admin console</a:t>
                </a:r>
              </a:p>
            </p:txBody>
          </p:sp>
        </p:grpSp>
      </p:grpSp>
      <p:sp>
        <p:nvSpPr>
          <p:cNvPr id="14" name="Rectangle 13">
            <a:extLst>
              <a:ext uri="{FF2B5EF4-FFF2-40B4-BE49-F238E27FC236}">
                <a16:creationId xmlns:a16="http://schemas.microsoft.com/office/drawing/2014/main" id="{864EA61C-D611-E046-81F1-E4F0F58AC499}"/>
              </a:ext>
            </a:extLst>
          </p:cNvPr>
          <p:cNvSpPr/>
          <p:nvPr/>
        </p:nvSpPr>
        <p:spPr bwMode="auto">
          <a:xfrm>
            <a:off x="8430954" y="3067605"/>
            <a:ext cx="181987" cy="4029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2B6B7109-EEB7-C046-AD6D-C29A3DEC1408}"/>
              </a:ext>
            </a:extLst>
          </p:cNvPr>
          <p:cNvSpPr txBox="1"/>
          <p:nvPr/>
        </p:nvSpPr>
        <p:spPr>
          <a:xfrm>
            <a:off x="2299526" y="2520790"/>
            <a:ext cx="2845523" cy="2441374"/>
          </a:xfrm>
          <a:prstGeom prst="rect">
            <a:avLst/>
          </a:prstGeom>
          <a:noFill/>
          <a:ln>
            <a:noFill/>
          </a:ln>
        </p:spPr>
        <p:txBody>
          <a:bodyPr wrap="none" lIns="0" tIns="0" rIns="0" bIns="0" rtlCol="0" anchor="ctr">
            <a:spAutoFit/>
          </a:bodyPr>
          <a:lstStyle/>
          <a:p>
            <a:pPr algn="r">
              <a:lnSpc>
                <a:spcPct val="150000"/>
              </a:lnSpc>
            </a:pPr>
            <a:r>
              <a:rPr lang="en-US" dirty="0"/>
              <a:t>API Keys</a:t>
            </a:r>
          </a:p>
          <a:p>
            <a:pPr algn="r">
              <a:lnSpc>
                <a:spcPct val="150000"/>
              </a:lnSpc>
            </a:pPr>
            <a:r>
              <a:rPr lang="en-US" dirty="0"/>
              <a:t>OAuth 2 &amp; OpenID Connect</a:t>
            </a:r>
          </a:p>
          <a:p>
            <a:pPr algn="r">
              <a:lnSpc>
                <a:spcPct val="150000"/>
              </a:lnSpc>
            </a:pPr>
            <a:r>
              <a:rPr lang="en-US" dirty="0"/>
              <a:t>Client certificate</a:t>
            </a:r>
          </a:p>
          <a:p>
            <a:pPr algn="r">
              <a:lnSpc>
                <a:spcPct val="150000"/>
              </a:lnSpc>
            </a:pPr>
            <a:r>
              <a:rPr lang="en-US" dirty="0"/>
              <a:t>IP filter</a:t>
            </a:r>
          </a:p>
          <a:p>
            <a:pPr algn="r">
              <a:lnSpc>
                <a:spcPct val="150000"/>
              </a:lnSpc>
            </a:pPr>
            <a:r>
              <a:rPr lang="en-US" dirty="0"/>
              <a:t>External authorizer (custom)</a:t>
            </a:r>
          </a:p>
          <a:p>
            <a:pPr algn="r">
              <a:lnSpc>
                <a:spcPct val="150000"/>
              </a:lnSpc>
            </a:pPr>
            <a:r>
              <a:rPr lang="en-US" dirty="0"/>
              <a:t>Rate limits and quotas</a:t>
            </a:r>
          </a:p>
        </p:txBody>
      </p:sp>
      <p:sp>
        <p:nvSpPr>
          <p:cNvPr id="25" name="Manufacturing_E99C" title="Icon of a robotic arm">
            <a:extLst>
              <a:ext uri="{FF2B5EF4-FFF2-40B4-BE49-F238E27FC236}">
                <a16:creationId xmlns:a16="http://schemas.microsoft.com/office/drawing/2014/main" id="{6AAEF184-7C2E-194C-A99B-FF193D0CCD2B}"/>
              </a:ext>
            </a:extLst>
          </p:cNvPr>
          <p:cNvSpPr>
            <a:spLocks noChangeAspect="1" noEditPoints="1"/>
          </p:cNvSpPr>
          <p:nvPr/>
        </p:nvSpPr>
        <p:spPr bwMode="auto">
          <a:xfrm>
            <a:off x="702125" y="1854366"/>
            <a:ext cx="238508" cy="233151"/>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6" name="money" title="Icon of a creditcard with signal lines on top">
            <a:extLst>
              <a:ext uri="{FF2B5EF4-FFF2-40B4-BE49-F238E27FC236}">
                <a16:creationId xmlns:a16="http://schemas.microsoft.com/office/drawing/2014/main" id="{3CB07A2A-D643-F641-ADE4-0DE60908C2DF}"/>
              </a:ext>
            </a:extLst>
          </p:cNvPr>
          <p:cNvSpPr>
            <a:spLocks noChangeAspect="1" noEditPoints="1"/>
          </p:cNvSpPr>
          <p:nvPr/>
        </p:nvSpPr>
        <p:spPr bwMode="auto">
          <a:xfrm>
            <a:off x="734131" y="2717369"/>
            <a:ext cx="169930" cy="233151"/>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p>
        </p:txBody>
      </p:sp>
      <p:sp>
        <p:nvSpPr>
          <p:cNvPr id="27" name="UniversalApp_E8CC" title="Icon of a cellphone in front of a tablet">
            <a:extLst>
              <a:ext uri="{FF2B5EF4-FFF2-40B4-BE49-F238E27FC236}">
                <a16:creationId xmlns:a16="http://schemas.microsoft.com/office/drawing/2014/main" id="{5EA6B24F-9D47-8048-B673-8E80B6041939}"/>
              </a:ext>
            </a:extLst>
          </p:cNvPr>
          <p:cNvSpPr>
            <a:spLocks noChangeAspect="1" noEditPoints="1"/>
          </p:cNvSpPr>
          <p:nvPr/>
        </p:nvSpPr>
        <p:spPr bwMode="auto">
          <a:xfrm>
            <a:off x="632783" y="4854208"/>
            <a:ext cx="317724" cy="233151"/>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p>
        </p:txBody>
      </p:sp>
      <p:sp>
        <p:nvSpPr>
          <p:cNvPr id="28" name="car_3" title="Icon of a car with signal lines on top">
            <a:extLst>
              <a:ext uri="{FF2B5EF4-FFF2-40B4-BE49-F238E27FC236}">
                <a16:creationId xmlns:a16="http://schemas.microsoft.com/office/drawing/2014/main" id="{10552DC6-A5C0-CD4B-8BF5-C498035FCD7C}"/>
              </a:ext>
            </a:extLst>
          </p:cNvPr>
          <p:cNvSpPr>
            <a:spLocks noChangeAspect="1" noEditPoints="1"/>
          </p:cNvSpPr>
          <p:nvPr/>
        </p:nvSpPr>
        <p:spPr bwMode="auto">
          <a:xfrm>
            <a:off x="663884" y="2281733"/>
            <a:ext cx="310424" cy="233151"/>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29" name="house" title="Icon of a house">
            <a:extLst>
              <a:ext uri="{FF2B5EF4-FFF2-40B4-BE49-F238E27FC236}">
                <a16:creationId xmlns:a16="http://schemas.microsoft.com/office/drawing/2014/main" id="{49F3EF6F-FB53-E847-9751-12C2EBBA0704}"/>
              </a:ext>
            </a:extLst>
          </p:cNvPr>
          <p:cNvSpPr>
            <a:spLocks noChangeAspect="1" noEditPoints="1"/>
          </p:cNvSpPr>
          <p:nvPr/>
        </p:nvSpPr>
        <p:spPr bwMode="auto">
          <a:xfrm>
            <a:off x="687683" y="3144737"/>
            <a:ext cx="262824" cy="233151"/>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p>
        </p:txBody>
      </p:sp>
      <p:sp>
        <p:nvSpPr>
          <p:cNvPr id="30" name="watch" title="Icon of a smart watch">
            <a:extLst>
              <a:ext uri="{FF2B5EF4-FFF2-40B4-BE49-F238E27FC236}">
                <a16:creationId xmlns:a16="http://schemas.microsoft.com/office/drawing/2014/main" id="{B09C4440-4DF7-3648-9F5D-BB947D1FE5AC}"/>
              </a:ext>
            </a:extLst>
          </p:cNvPr>
          <p:cNvSpPr>
            <a:spLocks noChangeAspect="1" noEditPoints="1"/>
          </p:cNvSpPr>
          <p:nvPr/>
        </p:nvSpPr>
        <p:spPr bwMode="auto">
          <a:xfrm>
            <a:off x="731892" y="5281575"/>
            <a:ext cx="138164" cy="233151"/>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1" name="camera_4" title="Icon of a security camera">
            <a:extLst>
              <a:ext uri="{FF2B5EF4-FFF2-40B4-BE49-F238E27FC236}">
                <a16:creationId xmlns:a16="http://schemas.microsoft.com/office/drawing/2014/main" id="{05E587CB-B780-9043-AADB-08292FC29C3F}"/>
              </a:ext>
            </a:extLst>
          </p:cNvPr>
          <p:cNvSpPr>
            <a:spLocks noChangeAspect="1" noEditPoints="1"/>
          </p:cNvSpPr>
          <p:nvPr/>
        </p:nvSpPr>
        <p:spPr bwMode="auto">
          <a:xfrm>
            <a:off x="665193" y="1426998"/>
            <a:ext cx="289239" cy="23315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p>
        </p:txBody>
      </p:sp>
      <p:sp>
        <p:nvSpPr>
          <p:cNvPr id="32" name="Speakers_E7F5" title="Icon of a speaker">
            <a:extLst>
              <a:ext uri="{FF2B5EF4-FFF2-40B4-BE49-F238E27FC236}">
                <a16:creationId xmlns:a16="http://schemas.microsoft.com/office/drawing/2014/main" id="{9A14F7EE-7312-5C43-8096-13C05E1244FA}"/>
              </a:ext>
            </a:extLst>
          </p:cNvPr>
          <p:cNvSpPr>
            <a:spLocks noChangeAspect="1" noEditPoints="1"/>
          </p:cNvSpPr>
          <p:nvPr/>
        </p:nvSpPr>
        <p:spPr bwMode="auto">
          <a:xfrm>
            <a:off x="744143" y="3572104"/>
            <a:ext cx="149904" cy="233151"/>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p>
        </p:txBody>
      </p:sp>
      <p:sp>
        <p:nvSpPr>
          <p:cNvPr id="33" name="HoloLens_EC94" title="Icon of Microsoft HoloLens">
            <a:extLst>
              <a:ext uri="{FF2B5EF4-FFF2-40B4-BE49-F238E27FC236}">
                <a16:creationId xmlns:a16="http://schemas.microsoft.com/office/drawing/2014/main" id="{03A1A1D6-C44B-E64D-B0CC-26F6662C1014}"/>
              </a:ext>
            </a:extLst>
          </p:cNvPr>
          <p:cNvSpPr>
            <a:spLocks noChangeAspect="1" noEditPoints="1"/>
          </p:cNvSpPr>
          <p:nvPr/>
        </p:nvSpPr>
        <p:spPr bwMode="auto">
          <a:xfrm>
            <a:off x="600855" y="3999472"/>
            <a:ext cx="436480" cy="233151"/>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p>
        </p:txBody>
      </p:sp>
      <p:sp>
        <p:nvSpPr>
          <p:cNvPr id="34" name="Game_E7FC" title="Icon of a game controller">
            <a:extLst>
              <a:ext uri="{FF2B5EF4-FFF2-40B4-BE49-F238E27FC236}">
                <a16:creationId xmlns:a16="http://schemas.microsoft.com/office/drawing/2014/main" id="{0F82FAE1-E680-9748-B7D5-711C9A43BD01}"/>
              </a:ext>
            </a:extLst>
          </p:cNvPr>
          <p:cNvSpPr>
            <a:spLocks noChangeAspect="1" noEditPoints="1"/>
          </p:cNvSpPr>
          <p:nvPr/>
        </p:nvSpPr>
        <p:spPr bwMode="auto">
          <a:xfrm>
            <a:off x="617261" y="4426840"/>
            <a:ext cx="388373" cy="233151"/>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35" name="Touchscreen" title="Icon of a closed hand with one finger touching a screen">
            <a:extLst>
              <a:ext uri="{FF2B5EF4-FFF2-40B4-BE49-F238E27FC236}">
                <a16:creationId xmlns:a16="http://schemas.microsoft.com/office/drawing/2014/main" id="{A5B55FAE-D505-9F43-A60F-88764DE01EA2}"/>
              </a:ext>
            </a:extLst>
          </p:cNvPr>
          <p:cNvSpPr>
            <a:spLocks noChangeAspect="1" noEditPoints="1"/>
          </p:cNvSpPr>
          <p:nvPr/>
        </p:nvSpPr>
        <p:spPr bwMode="auto">
          <a:xfrm>
            <a:off x="683131" y="5708947"/>
            <a:ext cx="248668" cy="233151"/>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p>
        </p:txBody>
      </p:sp>
      <p:sp>
        <p:nvSpPr>
          <p:cNvPr id="38" name="Title 37">
            <a:extLst>
              <a:ext uri="{FF2B5EF4-FFF2-40B4-BE49-F238E27FC236}">
                <a16:creationId xmlns:a16="http://schemas.microsoft.com/office/drawing/2014/main" id="{B761DD4F-9476-4C40-8F1D-8C1A7B008C25}"/>
              </a:ext>
            </a:extLst>
          </p:cNvPr>
          <p:cNvSpPr>
            <a:spLocks noGrp="1"/>
          </p:cNvSpPr>
          <p:nvPr>
            <p:ph type="title"/>
          </p:nvPr>
        </p:nvSpPr>
        <p:spPr/>
        <p:txBody>
          <a:bodyPr/>
          <a:lstStyle/>
          <a:p>
            <a:r>
              <a:rPr lang="en-US" dirty="0"/>
              <a:t>API Management - Data Plane Security</a:t>
            </a:r>
          </a:p>
        </p:txBody>
      </p:sp>
      <p:sp>
        <p:nvSpPr>
          <p:cNvPr id="40" name="Right Arrow 39">
            <a:extLst>
              <a:ext uri="{FF2B5EF4-FFF2-40B4-BE49-F238E27FC236}">
                <a16:creationId xmlns:a16="http://schemas.microsoft.com/office/drawing/2014/main" id="{6B41B30F-005F-1143-AC38-9286CCC41D01}"/>
              </a:ext>
            </a:extLst>
          </p:cNvPr>
          <p:cNvSpPr/>
          <p:nvPr/>
        </p:nvSpPr>
        <p:spPr bwMode="auto">
          <a:xfrm>
            <a:off x="1239142" y="3470510"/>
            <a:ext cx="792103" cy="494280"/>
          </a:xfrm>
          <a:prstGeom prst="rightArrow">
            <a:avLst/>
          </a:prstGeom>
          <a:noFill/>
          <a:ln w="3175">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2" name="Right Arrow 41">
            <a:extLst>
              <a:ext uri="{FF2B5EF4-FFF2-40B4-BE49-F238E27FC236}">
                <a16:creationId xmlns:a16="http://schemas.microsoft.com/office/drawing/2014/main" id="{9008CD14-1152-9548-AC15-4B9B1295AE4B}"/>
              </a:ext>
            </a:extLst>
          </p:cNvPr>
          <p:cNvSpPr/>
          <p:nvPr/>
        </p:nvSpPr>
        <p:spPr bwMode="auto">
          <a:xfrm>
            <a:off x="10477500" y="3500686"/>
            <a:ext cx="621715" cy="494280"/>
          </a:xfrm>
          <a:prstGeom prst="rightArrow">
            <a:avLst/>
          </a:prstGeom>
          <a:noFill/>
          <a:ln w="3175">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56" name="Group 55">
            <a:extLst>
              <a:ext uri="{FF2B5EF4-FFF2-40B4-BE49-F238E27FC236}">
                <a16:creationId xmlns:a16="http://schemas.microsoft.com/office/drawing/2014/main" id="{E327FBE8-76DD-6146-85D6-12C8DED02E5D}"/>
              </a:ext>
            </a:extLst>
          </p:cNvPr>
          <p:cNvGrpSpPr/>
          <p:nvPr/>
        </p:nvGrpSpPr>
        <p:grpSpPr>
          <a:xfrm>
            <a:off x="11233958" y="2422406"/>
            <a:ext cx="575975" cy="2795784"/>
            <a:chOff x="11013819" y="2375124"/>
            <a:chExt cx="564733" cy="2741214"/>
          </a:xfrm>
        </p:grpSpPr>
        <p:sp>
          <p:nvSpPr>
            <p:cNvPr id="51" name="Freeform 13" title="Icon of a cloud">
              <a:extLst>
                <a:ext uri="{FF2B5EF4-FFF2-40B4-BE49-F238E27FC236}">
                  <a16:creationId xmlns:a16="http://schemas.microsoft.com/office/drawing/2014/main" id="{DE4CF534-5F4B-E142-BD47-A09CDCC35B29}"/>
                </a:ext>
              </a:extLst>
            </p:cNvPr>
            <p:cNvSpPr>
              <a:spLocks noChangeAspect="1"/>
            </p:cNvSpPr>
            <p:nvPr/>
          </p:nvSpPr>
          <p:spPr bwMode="auto">
            <a:xfrm>
              <a:off x="11013819" y="2375124"/>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52" name="Data &amp; AI" title="Icon of several circles connected to eachother by lines">
              <a:extLst>
                <a:ext uri="{FF2B5EF4-FFF2-40B4-BE49-F238E27FC236}">
                  <a16:creationId xmlns:a16="http://schemas.microsoft.com/office/drawing/2014/main" id="{453C72A4-8696-BF4B-BB6B-A0EB34CEEE74}"/>
                </a:ext>
              </a:extLst>
            </p:cNvPr>
            <p:cNvSpPr>
              <a:spLocks noChangeAspect="1" noEditPoints="1"/>
            </p:cNvSpPr>
            <p:nvPr/>
          </p:nvSpPr>
          <p:spPr bwMode="auto">
            <a:xfrm>
              <a:off x="11078519" y="2911606"/>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gradFill>
                  <a:gsLst>
                    <a:gs pos="0">
                      <a:srgbClr val="505050"/>
                    </a:gs>
                    <a:gs pos="100000">
                      <a:srgbClr val="505050"/>
                    </a:gs>
                  </a:gsLst>
                </a:gradFill>
              </a:endParaRPr>
            </a:p>
          </p:txBody>
        </p:sp>
        <p:sp>
          <p:nvSpPr>
            <p:cNvPr id="53" name="Database_EFC7" title="Icon of a cylinder">
              <a:extLst>
                <a:ext uri="{FF2B5EF4-FFF2-40B4-BE49-F238E27FC236}">
                  <a16:creationId xmlns:a16="http://schemas.microsoft.com/office/drawing/2014/main" id="{825C9D4E-8E6E-0646-A42C-CB8B699472F9}"/>
                </a:ext>
              </a:extLst>
            </p:cNvPr>
            <p:cNvSpPr>
              <a:spLocks noChangeAspect="1" noEditPoints="1"/>
            </p:cNvSpPr>
            <p:nvPr/>
          </p:nvSpPr>
          <p:spPr bwMode="auto">
            <a:xfrm>
              <a:off x="11128256" y="4704858"/>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4" name="binary" title="Icon of binary code, ones and zeros">
              <a:extLst>
                <a:ext uri="{FF2B5EF4-FFF2-40B4-BE49-F238E27FC236}">
                  <a16:creationId xmlns:a16="http://schemas.microsoft.com/office/drawing/2014/main" id="{B4C7F83B-D587-3F45-9275-7BC2C173223D}"/>
                </a:ext>
              </a:extLst>
            </p:cNvPr>
            <p:cNvSpPr>
              <a:spLocks noChangeAspect="1" noEditPoints="1"/>
            </p:cNvSpPr>
            <p:nvPr/>
          </p:nvSpPr>
          <p:spPr bwMode="auto">
            <a:xfrm>
              <a:off x="11103657" y="4151748"/>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5" name="server" title="Icon of a server tower">
              <a:extLst>
                <a:ext uri="{FF2B5EF4-FFF2-40B4-BE49-F238E27FC236}">
                  <a16:creationId xmlns:a16="http://schemas.microsoft.com/office/drawing/2014/main" id="{09DDCDC6-C64E-E84A-8781-E266357AC7E0}"/>
                </a:ext>
              </a:extLst>
            </p:cNvPr>
            <p:cNvSpPr>
              <a:spLocks noChangeAspect="1" noEditPoints="1"/>
            </p:cNvSpPr>
            <p:nvPr/>
          </p:nvSpPr>
          <p:spPr bwMode="auto">
            <a:xfrm>
              <a:off x="11190373" y="3560354"/>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grpSp>
      <p:sp>
        <p:nvSpPr>
          <p:cNvPr id="58" name="TextBox 57">
            <a:extLst>
              <a:ext uri="{FF2B5EF4-FFF2-40B4-BE49-F238E27FC236}">
                <a16:creationId xmlns:a16="http://schemas.microsoft.com/office/drawing/2014/main" id="{A6706114-68F2-194E-B889-9371EF493D11}"/>
              </a:ext>
            </a:extLst>
          </p:cNvPr>
          <p:cNvSpPr txBox="1"/>
          <p:nvPr/>
        </p:nvSpPr>
        <p:spPr>
          <a:xfrm>
            <a:off x="7471559" y="2520789"/>
            <a:ext cx="2909643" cy="2441374"/>
          </a:xfrm>
          <a:prstGeom prst="rect">
            <a:avLst/>
          </a:prstGeom>
          <a:noFill/>
          <a:ln>
            <a:noFill/>
          </a:ln>
        </p:spPr>
        <p:txBody>
          <a:bodyPr wrap="none" lIns="0" tIns="0" rIns="0" bIns="0" rtlCol="0" anchor="ctr">
            <a:spAutoFit/>
          </a:bodyPr>
          <a:lstStyle/>
          <a:p>
            <a:pPr>
              <a:lnSpc>
                <a:spcPct val="150000"/>
              </a:lnSpc>
            </a:pPr>
            <a:r>
              <a:rPr lang="en-US" dirty="0"/>
              <a:t>API Keys</a:t>
            </a:r>
          </a:p>
          <a:p>
            <a:pPr>
              <a:lnSpc>
                <a:spcPct val="150000"/>
              </a:lnSpc>
            </a:pPr>
            <a:r>
              <a:rPr lang="en-US" dirty="0"/>
              <a:t>Mutual certificate (</a:t>
            </a:r>
            <a:r>
              <a:rPr lang="en-US" dirty="0" err="1"/>
              <a:t>mTLS</a:t>
            </a:r>
            <a:r>
              <a:rPr lang="en-US" dirty="0"/>
              <a:t>)</a:t>
            </a:r>
          </a:p>
          <a:p>
            <a:pPr>
              <a:lnSpc>
                <a:spcPct val="150000"/>
              </a:lnSpc>
            </a:pPr>
            <a:r>
              <a:rPr lang="en-US" dirty="0"/>
              <a:t>OAuth 2 &amp; OpenID Connect</a:t>
            </a:r>
          </a:p>
          <a:p>
            <a:pPr>
              <a:lnSpc>
                <a:spcPct val="150000"/>
              </a:lnSpc>
            </a:pPr>
            <a:r>
              <a:rPr lang="en-US" dirty="0"/>
              <a:t>HTTP Basic</a:t>
            </a:r>
          </a:p>
          <a:p>
            <a:pPr>
              <a:lnSpc>
                <a:spcPct val="150000"/>
              </a:lnSpc>
            </a:pPr>
            <a:r>
              <a:rPr lang="en-US" dirty="0"/>
              <a:t>IP filter</a:t>
            </a:r>
          </a:p>
          <a:p>
            <a:pPr>
              <a:lnSpc>
                <a:spcPct val="150000"/>
              </a:lnSpc>
            </a:pPr>
            <a:r>
              <a:rPr lang="en-US" dirty="0"/>
              <a:t>Network security (VNET)</a:t>
            </a:r>
          </a:p>
        </p:txBody>
      </p:sp>
      <p:sp>
        <p:nvSpPr>
          <p:cNvPr id="2" name="TextBox 1">
            <a:extLst>
              <a:ext uri="{FF2B5EF4-FFF2-40B4-BE49-F238E27FC236}">
                <a16:creationId xmlns:a16="http://schemas.microsoft.com/office/drawing/2014/main" id="{9D91D514-5517-4698-ACC7-96299162FA65}"/>
              </a:ext>
            </a:extLst>
          </p:cNvPr>
          <p:cNvSpPr txBox="1"/>
          <p:nvPr/>
        </p:nvSpPr>
        <p:spPr>
          <a:xfrm>
            <a:off x="10737180" y="5693323"/>
            <a:ext cx="1549848" cy="553998"/>
          </a:xfrm>
          <a:prstGeom prst="rect">
            <a:avLst/>
          </a:prstGeom>
        </p:spPr>
        <p:txBody>
          <a:bodyPr wrap="none" lIns="0" tIns="0" rIns="0" bIns="0" rtlCol="0" anchor="t" anchorCtr="0">
            <a:spAutoFit/>
          </a:bodyPr>
          <a:lstStyle/>
          <a:p>
            <a:pPr algn="ctr"/>
            <a:r>
              <a:rPr lang="en-GB" dirty="0"/>
              <a:t>YOUR APIS</a:t>
            </a:r>
            <a:br>
              <a:rPr lang="en-GB" dirty="0"/>
            </a:br>
            <a:r>
              <a:rPr lang="en-GB" dirty="0"/>
              <a:t>YOUR MODELS</a:t>
            </a:r>
          </a:p>
        </p:txBody>
      </p:sp>
      <p:sp>
        <p:nvSpPr>
          <p:cNvPr id="49" name="TextBox 48">
            <a:extLst>
              <a:ext uri="{FF2B5EF4-FFF2-40B4-BE49-F238E27FC236}">
                <a16:creationId xmlns:a16="http://schemas.microsoft.com/office/drawing/2014/main" id="{948A12F2-8724-401D-B545-1CA1F759E70C}"/>
              </a:ext>
            </a:extLst>
          </p:cNvPr>
          <p:cNvSpPr txBox="1"/>
          <p:nvPr/>
        </p:nvSpPr>
        <p:spPr>
          <a:xfrm>
            <a:off x="192692" y="6217401"/>
            <a:ext cx="1354730" cy="553998"/>
          </a:xfrm>
          <a:prstGeom prst="rect">
            <a:avLst/>
          </a:prstGeom>
        </p:spPr>
        <p:txBody>
          <a:bodyPr wrap="none" lIns="0" tIns="0" rIns="0" bIns="0" rtlCol="0" anchor="t" anchorCtr="0">
            <a:spAutoFit/>
          </a:bodyPr>
          <a:lstStyle/>
          <a:p>
            <a:pPr algn="ctr"/>
            <a:r>
              <a:rPr lang="en-GB" dirty="0"/>
              <a:t>CONSUMERS</a:t>
            </a:r>
            <a:br>
              <a:rPr lang="en-GB" dirty="0"/>
            </a:br>
            <a:r>
              <a:rPr lang="en-GB" dirty="0"/>
              <a:t>CLIENTS</a:t>
            </a:r>
          </a:p>
        </p:txBody>
      </p:sp>
      <p:pic>
        <p:nvPicPr>
          <p:cNvPr id="50" name="Graphic 49">
            <a:extLst>
              <a:ext uri="{FF2B5EF4-FFF2-40B4-BE49-F238E27FC236}">
                <a16:creationId xmlns:a16="http://schemas.microsoft.com/office/drawing/2014/main" id="{691ED454-B0BE-48FA-871D-A3D9561E5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8542" y="1084763"/>
            <a:ext cx="1352934" cy="1352934"/>
          </a:xfrm>
          <a:prstGeom prst="rect">
            <a:avLst/>
          </a:prstGeom>
        </p:spPr>
      </p:pic>
    </p:spTree>
    <p:extLst>
      <p:ext uri="{BB962C8B-B14F-4D97-AF65-F5344CB8AC3E}">
        <p14:creationId xmlns:p14="http://schemas.microsoft.com/office/powerpoint/2010/main" val="907018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dissolve">
                                      <p:cBhvr>
                                        <p:cTn id="11" dur="500"/>
                                        <p:tgtEl>
                                          <p:spTgt spid="6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dissolve">
                                      <p:cBhvr>
                                        <p:cTn id="15" dur="500"/>
                                        <p:tgtEl>
                                          <p:spTgt spid="4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dissolve">
                                      <p:cBhvr>
                                        <p:cTn id="19" dur="500"/>
                                        <p:tgtEl>
                                          <p:spTgt spid="56"/>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dissolve">
                                      <p:cBhvr>
                                        <p:cTn id="29" dur="500"/>
                                        <p:tgtEl>
                                          <p:spTgt spid="58"/>
                                        </p:tgtEl>
                                      </p:cBhvr>
                                    </p:animEffect>
                                  </p:childTnLst>
                                </p:cTn>
                              </p:par>
                            </p:childTnLst>
                          </p:cTn>
                        </p:par>
                        <p:par>
                          <p:cTn id="30" fill="hold">
                            <p:stCondLst>
                              <p:cond delay="500"/>
                            </p:stCondLst>
                            <p:childTnLst>
                              <p:par>
                                <p:cTn id="31" presetID="2" presetClass="entr" presetSubtype="1" fill="hold" nodeType="after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ppt_x"/>
                                          </p:val>
                                        </p:tav>
                                        <p:tav tm="100000">
                                          <p:val>
                                            <p:strVal val="#ppt_x"/>
                                          </p:val>
                                        </p:tav>
                                      </p:tavLst>
                                    </p:anim>
                                    <p:anim calcmode="lin" valueType="num">
                                      <p:cBhvr additive="base">
                                        <p:cTn id="34"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0" grpId="0" animBg="1"/>
      <p:bldP spid="42" grpId="0" animBg="1"/>
      <p:bldP spid="5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67B9-B623-F94F-A2D5-F308ACC42FC0}"/>
              </a:ext>
            </a:extLst>
          </p:cNvPr>
          <p:cNvSpPr>
            <a:spLocks noGrp="1"/>
          </p:cNvSpPr>
          <p:nvPr>
            <p:ph type="title"/>
          </p:nvPr>
        </p:nvSpPr>
        <p:spPr/>
        <p:txBody>
          <a:bodyPr/>
          <a:lstStyle/>
          <a:p>
            <a:r>
              <a:rPr lang="en-US" dirty="0"/>
              <a:t>Keys vs. OAuth 2.0 (JWT – JSON Web Token)</a:t>
            </a:r>
          </a:p>
        </p:txBody>
      </p:sp>
      <p:graphicFrame>
        <p:nvGraphicFramePr>
          <p:cNvPr id="4" name="Table 3">
            <a:extLst>
              <a:ext uri="{FF2B5EF4-FFF2-40B4-BE49-F238E27FC236}">
                <a16:creationId xmlns:a16="http://schemas.microsoft.com/office/drawing/2014/main" id="{ADD1F2D1-3D9E-1547-8535-95BB0243E7F0}"/>
              </a:ext>
            </a:extLst>
          </p:cNvPr>
          <p:cNvGraphicFramePr>
            <a:graphicFrameLocks noGrp="1"/>
          </p:cNvGraphicFramePr>
          <p:nvPr>
            <p:extLst>
              <p:ext uri="{D42A27DB-BD31-4B8C-83A1-F6EECF244321}">
                <p14:modId xmlns:p14="http://schemas.microsoft.com/office/powerpoint/2010/main" val="781157695"/>
              </p:ext>
            </p:extLst>
          </p:nvPr>
        </p:nvGraphicFramePr>
        <p:xfrm>
          <a:off x="1571054" y="1604932"/>
          <a:ext cx="9294366" cy="4275292"/>
        </p:xfrm>
        <a:graphic>
          <a:graphicData uri="http://schemas.openxmlformats.org/drawingml/2006/table">
            <a:tbl>
              <a:tblPr firstRow="1" bandRow="1">
                <a:tableStyleId>{3B4B98B0-60AC-42C2-AFA5-B58CD77FA1E5}</a:tableStyleId>
              </a:tblPr>
              <a:tblGrid>
                <a:gridCol w="3098122">
                  <a:extLst>
                    <a:ext uri="{9D8B030D-6E8A-4147-A177-3AD203B41FA5}">
                      <a16:colId xmlns:a16="http://schemas.microsoft.com/office/drawing/2014/main" val="267866407"/>
                    </a:ext>
                  </a:extLst>
                </a:gridCol>
                <a:gridCol w="3098122">
                  <a:extLst>
                    <a:ext uri="{9D8B030D-6E8A-4147-A177-3AD203B41FA5}">
                      <a16:colId xmlns:a16="http://schemas.microsoft.com/office/drawing/2014/main" val="138572225"/>
                    </a:ext>
                  </a:extLst>
                </a:gridCol>
                <a:gridCol w="3098122">
                  <a:extLst>
                    <a:ext uri="{9D8B030D-6E8A-4147-A177-3AD203B41FA5}">
                      <a16:colId xmlns:a16="http://schemas.microsoft.com/office/drawing/2014/main" val="3408045447"/>
                    </a:ext>
                  </a:extLst>
                </a:gridCol>
              </a:tblGrid>
              <a:tr h="610756">
                <a:tc>
                  <a:txBody>
                    <a:bodyPr/>
                    <a:lstStyle/>
                    <a:p>
                      <a:pPr algn="ctr"/>
                      <a:endParaRPr lang="en-US" sz="2000" b="0">
                        <a:solidFill>
                          <a:srgbClr val="0070C0"/>
                        </a:solidFill>
                      </a:endParaRPr>
                    </a:p>
                  </a:txBody>
                  <a:tcPr marL="93260" marR="93260" marT="46630" marB="46630" anchor="ctr"/>
                </a:tc>
                <a:tc>
                  <a:txBody>
                    <a:bodyPr/>
                    <a:lstStyle/>
                    <a:p>
                      <a:pPr algn="ctr"/>
                      <a:r>
                        <a:rPr lang="en-US" sz="2000" b="1" dirty="0">
                          <a:solidFill>
                            <a:srgbClr val="0070C0"/>
                          </a:solidFill>
                        </a:rPr>
                        <a:t>KEY</a:t>
                      </a:r>
                    </a:p>
                  </a:txBody>
                  <a:tcPr marL="93260" marR="93260" marT="46630" marB="46630" anchor="ctr"/>
                </a:tc>
                <a:tc>
                  <a:txBody>
                    <a:bodyPr/>
                    <a:lstStyle/>
                    <a:p>
                      <a:pPr algn="ctr"/>
                      <a:r>
                        <a:rPr lang="en-US" sz="2000" b="1" dirty="0">
                          <a:solidFill>
                            <a:srgbClr val="0070C0"/>
                          </a:solidFill>
                        </a:rPr>
                        <a:t>OAuth JWT</a:t>
                      </a:r>
                    </a:p>
                  </a:txBody>
                  <a:tcPr marL="93260" marR="93260" marT="46630" marB="46630" anchor="ctr"/>
                </a:tc>
                <a:extLst>
                  <a:ext uri="{0D108BD9-81ED-4DB2-BD59-A6C34878D82A}">
                    <a16:rowId xmlns:a16="http://schemas.microsoft.com/office/drawing/2014/main" val="3146234927"/>
                  </a:ext>
                </a:extLst>
              </a:tr>
              <a:tr h="610756">
                <a:tc>
                  <a:txBody>
                    <a:bodyPr/>
                    <a:lstStyle/>
                    <a:p>
                      <a:pPr algn="ctr"/>
                      <a:r>
                        <a:rPr lang="en-US" sz="2000" b="1"/>
                        <a:t>Credential type</a:t>
                      </a:r>
                    </a:p>
                  </a:txBody>
                  <a:tcPr marL="93260" marR="93260" marT="46630" marB="46630" anchor="ctr"/>
                </a:tc>
                <a:tc>
                  <a:txBody>
                    <a:bodyPr/>
                    <a:lstStyle/>
                    <a:p>
                      <a:pPr algn="ctr"/>
                      <a:r>
                        <a:rPr lang="en-US" sz="2000"/>
                        <a:t>Bearer</a:t>
                      </a:r>
                    </a:p>
                  </a:txBody>
                  <a:tcPr marL="93260" marR="93260" marT="46630" marB="46630" anchor="ctr"/>
                </a:tc>
                <a:tc>
                  <a:txBody>
                    <a:bodyPr/>
                    <a:lstStyle/>
                    <a:p>
                      <a:pPr algn="ctr"/>
                      <a:r>
                        <a:rPr lang="en-US" sz="2000"/>
                        <a:t>Bearer</a:t>
                      </a:r>
                    </a:p>
                  </a:txBody>
                  <a:tcPr marL="93260" marR="93260" marT="46630" marB="46630" anchor="ctr"/>
                </a:tc>
                <a:extLst>
                  <a:ext uri="{0D108BD9-81ED-4DB2-BD59-A6C34878D82A}">
                    <a16:rowId xmlns:a16="http://schemas.microsoft.com/office/drawing/2014/main" val="422001209"/>
                  </a:ext>
                </a:extLst>
              </a:tr>
              <a:tr h="610756">
                <a:tc>
                  <a:txBody>
                    <a:bodyPr/>
                    <a:lstStyle/>
                    <a:p>
                      <a:pPr algn="ctr"/>
                      <a:r>
                        <a:rPr lang="en-US" sz="2000" b="1"/>
                        <a:t>Granularity</a:t>
                      </a:r>
                    </a:p>
                  </a:txBody>
                  <a:tcPr marL="93260" marR="93260" marT="46630" marB="46630" anchor="ctr"/>
                </a:tc>
                <a:tc>
                  <a:txBody>
                    <a:bodyPr/>
                    <a:lstStyle/>
                    <a:p>
                      <a:pPr algn="ctr"/>
                      <a:r>
                        <a:rPr lang="en-US" sz="2000"/>
                        <a:t>All or nothing</a:t>
                      </a:r>
                    </a:p>
                  </a:txBody>
                  <a:tcPr marL="93260" marR="93260" marT="46630" marB="46630" anchor="ctr"/>
                </a:tc>
                <a:tc>
                  <a:txBody>
                    <a:bodyPr/>
                    <a:lstStyle/>
                    <a:p>
                      <a:pPr algn="ctr"/>
                      <a:r>
                        <a:rPr lang="en-US" sz="2000" dirty="0"/>
                        <a:t>Fine grained control</a:t>
                      </a:r>
                    </a:p>
                  </a:txBody>
                  <a:tcPr marL="93260" marR="93260" marT="46630" marB="46630" anchor="ctr"/>
                </a:tc>
                <a:extLst>
                  <a:ext uri="{0D108BD9-81ED-4DB2-BD59-A6C34878D82A}">
                    <a16:rowId xmlns:a16="http://schemas.microsoft.com/office/drawing/2014/main" val="4226225115"/>
                  </a:ext>
                </a:extLst>
              </a:tr>
              <a:tr h="610756">
                <a:tc>
                  <a:txBody>
                    <a:bodyPr/>
                    <a:lstStyle/>
                    <a:p>
                      <a:pPr algn="ctr"/>
                      <a:r>
                        <a:rPr lang="en-US" sz="2000" b="1"/>
                        <a:t>Sensitivity</a:t>
                      </a:r>
                    </a:p>
                  </a:txBody>
                  <a:tcPr marL="93260" marR="93260" marT="46630" marB="46630" anchor="ctr"/>
                </a:tc>
                <a:tc>
                  <a:txBody>
                    <a:bodyPr/>
                    <a:lstStyle/>
                    <a:p>
                      <a:pPr algn="ctr"/>
                      <a:r>
                        <a:rPr lang="en-US" sz="2000" dirty="0"/>
                        <a:t>Is a secret</a:t>
                      </a:r>
                    </a:p>
                  </a:txBody>
                  <a:tcPr marL="93260" marR="93260" marT="46630" marB="46630" anchor="ctr"/>
                </a:tc>
                <a:tc>
                  <a:txBody>
                    <a:bodyPr/>
                    <a:lstStyle/>
                    <a:p>
                      <a:pPr algn="ctr"/>
                      <a:r>
                        <a:rPr lang="en-US" sz="2000"/>
                        <a:t>Doesn’t contain secrets</a:t>
                      </a:r>
                    </a:p>
                  </a:txBody>
                  <a:tcPr marL="93260" marR="93260" marT="46630" marB="46630" anchor="ctr"/>
                </a:tc>
                <a:extLst>
                  <a:ext uri="{0D108BD9-81ED-4DB2-BD59-A6C34878D82A}">
                    <a16:rowId xmlns:a16="http://schemas.microsoft.com/office/drawing/2014/main" val="3688647335"/>
                  </a:ext>
                </a:extLst>
              </a:tr>
              <a:tr h="610756">
                <a:tc>
                  <a:txBody>
                    <a:bodyPr/>
                    <a:lstStyle/>
                    <a:p>
                      <a:pPr algn="ctr"/>
                      <a:r>
                        <a:rPr lang="en-US" sz="2000" b="1"/>
                        <a:t>Validation</a:t>
                      </a:r>
                    </a:p>
                  </a:txBody>
                  <a:tcPr marL="93260" marR="93260" marT="46630" marB="46630" anchor="ctr"/>
                </a:tc>
                <a:tc>
                  <a:txBody>
                    <a:bodyPr/>
                    <a:lstStyle/>
                    <a:p>
                      <a:pPr algn="ctr"/>
                      <a:r>
                        <a:rPr lang="en-US" sz="2000"/>
                        <a:t>Known</a:t>
                      </a:r>
                    </a:p>
                  </a:txBody>
                  <a:tcPr marL="93260" marR="93260" marT="46630" marB="46630" anchor="ctr"/>
                </a:tc>
                <a:tc>
                  <a:txBody>
                    <a:bodyPr/>
                    <a:lstStyle/>
                    <a:p>
                      <a:pPr algn="ctr"/>
                      <a:r>
                        <a:rPr lang="en-US" sz="2000"/>
                        <a:t>Signature</a:t>
                      </a:r>
                    </a:p>
                  </a:txBody>
                  <a:tcPr marL="93260" marR="93260" marT="46630" marB="46630" anchor="ctr"/>
                </a:tc>
                <a:extLst>
                  <a:ext uri="{0D108BD9-81ED-4DB2-BD59-A6C34878D82A}">
                    <a16:rowId xmlns:a16="http://schemas.microsoft.com/office/drawing/2014/main" val="3276302122"/>
                  </a:ext>
                </a:extLst>
              </a:tr>
              <a:tr h="610756">
                <a:tc>
                  <a:txBody>
                    <a:bodyPr/>
                    <a:lstStyle/>
                    <a:p>
                      <a:pPr algn="ctr"/>
                      <a:r>
                        <a:rPr lang="en-US" sz="2000" b="1"/>
                        <a:t>Expiration</a:t>
                      </a:r>
                    </a:p>
                  </a:txBody>
                  <a:tcPr marL="93260" marR="93260" marT="46630" marB="46630" anchor="ctr"/>
                </a:tc>
                <a:tc>
                  <a:txBody>
                    <a:bodyPr/>
                    <a:lstStyle/>
                    <a:p>
                      <a:pPr algn="ctr"/>
                      <a:r>
                        <a:rPr lang="en-US" sz="2000"/>
                        <a:t>External, ad hoc</a:t>
                      </a:r>
                    </a:p>
                  </a:txBody>
                  <a:tcPr marL="93260" marR="93260" marT="46630" marB="46630" anchor="ctr"/>
                </a:tc>
                <a:tc>
                  <a:txBody>
                    <a:bodyPr/>
                    <a:lstStyle/>
                    <a:p>
                      <a:pPr algn="ctr"/>
                      <a:r>
                        <a:rPr lang="en-US" sz="2000"/>
                        <a:t>Built-in, pre-defined</a:t>
                      </a:r>
                    </a:p>
                  </a:txBody>
                  <a:tcPr marL="93260" marR="93260" marT="46630" marB="46630" anchor="ctr"/>
                </a:tc>
                <a:extLst>
                  <a:ext uri="{0D108BD9-81ED-4DB2-BD59-A6C34878D82A}">
                    <a16:rowId xmlns:a16="http://schemas.microsoft.com/office/drawing/2014/main" val="1887261791"/>
                  </a:ext>
                </a:extLst>
              </a:tr>
              <a:tr h="610756">
                <a:tc>
                  <a:txBody>
                    <a:bodyPr/>
                    <a:lstStyle/>
                    <a:p>
                      <a:pPr algn="ctr"/>
                      <a:r>
                        <a:rPr lang="en-US" sz="2000" b="1" dirty="0"/>
                        <a:t>Subject</a:t>
                      </a:r>
                    </a:p>
                  </a:txBody>
                  <a:tcPr marL="93260" marR="93260" marT="46630" marB="46630" anchor="ctr"/>
                </a:tc>
                <a:tc>
                  <a:txBody>
                    <a:bodyPr/>
                    <a:lstStyle/>
                    <a:p>
                      <a:pPr algn="ctr"/>
                      <a:r>
                        <a:rPr lang="en-US" sz="2000" dirty="0"/>
                        <a:t>Developer or an app</a:t>
                      </a:r>
                    </a:p>
                  </a:txBody>
                  <a:tcPr marL="93260" marR="93260" marT="46630" marB="46630" anchor="ctr"/>
                </a:tc>
                <a:tc>
                  <a:txBody>
                    <a:bodyPr/>
                    <a:lstStyle/>
                    <a:p>
                      <a:pPr algn="ctr"/>
                      <a:r>
                        <a:rPr lang="en-US" sz="2000" dirty="0"/>
                        <a:t>End user or an app</a:t>
                      </a:r>
                    </a:p>
                  </a:txBody>
                  <a:tcPr marL="93260" marR="93260" marT="46630" marB="46630" anchor="ctr"/>
                </a:tc>
                <a:extLst>
                  <a:ext uri="{0D108BD9-81ED-4DB2-BD59-A6C34878D82A}">
                    <a16:rowId xmlns:a16="http://schemas.microsoft.com/office/drawing/2014/main" val="1852487209"/>
                  </a:ext>
                </a:extLst>
              </a:tr>
            </a:tbl>
          </a:graphicData>
        </a:graphic>
      </p:graphicFrame>
      <p:pic>
        <p:nvPicPr>
          <p:cNvPr id="5" name="Graphic 4" descr="Programmer">
            <a:extLst>
              <a:ext uri="{FF2B5EF4-FFF2-40B4-BE49-F238E27FC236}">
                <a16:creationId xmlns:a16="http://schemas.microsoft.com/office/drawing/2014/main" id="{A2E25287-FC11-48BB-B62A-99DB552F02E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18237" y="5880224"/>
            <a:ext cx="914400" cy="914400"/>
          </a:xfrm>
          <a:prstGeom prst="rect">
            <a:avLst/>
          </a:prstGeom>
        </p:spPr>
      </p:pic>
      <p:pic>
        <p:nvPicPr>
          <p:cNvPr id="7" name="Graphic 6" descr="Key">
            <a:extLst>
              <a:ext uri="{FF2B5EF4-FFF2-40B4-BE49-F238E27FC236}">
                <a16:creationId xmlns:a16="http://schemas.microsoft.com/office/drawing/2014/main" id="{76EDF2F0-A8BB-4AFE-930A-F5845C15F0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03837" y="5965825"/>
            <a:ext cx="914400" cy="914400"/>
          </a:xfrm>
          <a:prstGeom prst="rect">
            <a:avLst/>
          </a:prstGeom>
        </p:spPr>
      </p:pic>
      <p:pic>
        <p:nvPicPr>
          <p:cNvPr id="9" name="Graphic 8" descr="Users">
            <a:extLst>
              <a:ext uri="{FF2B5EF4-FFF2-40B4-BE49-F238E27FC236}">
                <a16:creationId xmlns:a16="http://schemas.microsoft.com/office/drawing/2014/main" id="{223B3C51-7781-498E-9E3D-3D1C0B117A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41828" y="5965825"/>
            <a:ext cx="914400" cy="914400"/>
          </a:xfrm>
          <a:prstGeom prst="rect">
            <a:avLst/>
          </a:prstGeom>
        </p:spPr>
      </p:pic>
      <p:pic>
        <p:nvPicPr>
          <p:cNvPr id="11" name="Graphic 10" descr="Smart Phone">
            <a:extLst>
              <a:ext uri="{FF2B5EF4-FFF2-40B4-BE49-F238E27FC236}">
                <a16:creationId xmlns:a16="http://schemas.microsoft.com/office/drawing/2014/main" id="{A0ACBAEB-14AA-456C-A427-991F7EFE25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56228" y="6013450"/>
            <a:ext cx="828799" cy="828799"/>
          </a:xfrm>
          <a:prstGeom prst="rect">
            <a:avLst/>
          </a:prstGeom>
        </p:spPr>
      </p:pic>
    </p:spTree>
    <p:extLst>
      <p:ext uri="{BB962C8B-B14F-4D97-AF65-F5344CB8AC3E}">
        <p14:creationId xmlns:p14="http://schemas.microsoft.com/office/powerpoint/2010/main" val="7278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F4E07-3812-43BF-B3A4-A6DC2DD81654}"/>
              </a:ext>
            </a:extLst>
          </p:cNvPr>
          <p:cNvSpPr>
            <a:spLocks noGrp="1"/>
          </p:cNvSpPr>
          <p:nvPr>
            <p:ph type="title"/>
          </p:nvPr>
        </p:nvSpPr>
        <p:spPr/>
        <p:txBody>
          <a:bodyPr>
            <a:normAutofit fontScale="90000"/>
          </a:bodyPr>
          <a:lstStyle/>
          <a:p>
            <a:r>
              <a:rPr lang="en-GB" dirty="0"/>
              <a:t>Azure Front Door</a:t>
            </a:r>
          </a:p>
        </p:txBody>
      </p:sp>
      <p:sp>
        <p:nvSpPr>
          <p:cNvPr id="3" name="Subtitle 2">
            <a:extLst>
              <a:ext uri="{FF2B5EF4-FFF2-40B4-BE49-F238E27FC236}">
                <a16:creationId xmlns:a16="http://schemas.microsoft.com/office/drawing/2014/main" id="{F5D92452-D2F2-4802-94C0-382718F41F94}"/>
              </a:ext>
            </a:extLst>
          </p:cNvPr>
          <p:cNvSpPr>
            <a:spLocks noGrp="1"/>
          </p:cNvSpPr>
          <p:nvPr>
            <p:ph type="subTitle" idx="27"/>
          </p:nvPr>
        </p:nvSpPr>
        <p:spPr>
          <a:xfrm>
            <a:off x="435063" y="1072495"/>
            <a:ext cx="6403707" cy="699453"/>
          </a:xfrm>
        </p:spPr>
        <p:txBody>
          <a:bodyPr/>
          <a:lstStyle/>
          <a:p>
            <a:r>
              <a:rPr lang="en-GB" sz="2800" b="0" dirty="0">
                <a:latin typeface="Segoe UI Light" panose="020B0502040204020203" pitchFamily="34" charset="0"/>
                <a:cs typeface="Segoe UI Light" panose="020B0502040204020203" pitchFamily="34" charset="0"/>
              </a:rPr>
              <a:t>Scalable and secure entry point for fast delivery of your global applications</a:t>
            </a:r>
          </a:p>
        </p:txBody>
      </p:sp>
      <p:sp>
        <p:nvSpPr>
          <p:cNvPr id="8" name="Rectangle 7">
            <a:extLst>
              <a:ext uri="{FF2B5EF4-FFF2-40B4-BE49-F238E27FC236}">
                <a16:creationId xmlns:a16="http://schemas.microsoft.com/office/drawing/2014/main" id="{DF4C5D5E-1D9C-4F3F-96ED-F4811AACD2C0}"/>
              </a:ext>
            </a:extLst>
          </p:cNvPr>
          <p:cNvSpPr/>
          <p:nvPr/>
        </p:nvSpPr>
        <p:spPr>
          <a:xfrm>
            <a:off x="7295973" y="4281453"/>
            <a:ext cx="5140502" cy="2246769"/>
          </a:xfrm>
          <a:prstGeom prst="rect">
            <a:avLst/>
          </a:prstGeom>
          <a:solidFill>
            <a:schemeClr val="bg2"/>
          </a:solidFill>
        </p:spPr>
        <p:txBody>
          <a:bodyPr wrap="square">
            <a:spAutoFit/>
          </a:bodyPr>
          <a:lstStyle/>
          <a:p>
            <a:r>
              <a:rPr lang="en-GB" sz="2000" b="1" dirty="0">
                <a:solidFill>
                  <a:srgbClr val="2E2E33"/>
                </a:solidFill>
                <a:latin typeface="Segoe UI" panose="020B0502040204020203" pitchFamily="34" charset="0"/>
              </a:rPr>
              <a:t>Protect your API from attacks</a:t>
            </a:r>
          </a:p>
          <a:p>
            <a:r>
              <a:rPr lang="en-GB" sz="2000" dirty="0">
                <a:solidFill>
                  <a:srgbClr val="4C4C51"/>
                </a:solidFill>
                <a:latin typeface="Segoe UI" panose="020B0502040204020203" pitchFamily="34" charset="0"/>
              </a:rPr>
              <a:t>Stop network and application layer attacks at the edge with Web Application Firewall and Azure DDoS Protection. Harden your service using Microsoft managed rule sets and author your own rules for custom protection of your app.</a:t>
            </a:r>
          </a:p>
        </p:txBody>
      </p:sp>
      <p:sp>
        <p:nvSpPr>
          <p:cNvPr id="9" name="TextBox 8">
            <a:extLst>
              <a:ext uri="{FF2B5EF4-FFF2-40B4-BE49-F238E27FC236}">
                <a16:creationId xmlns:a16="http://schemas.microsoft.com/office/drawing/2014/main" id="{DFE24B25-5CE3-4165-A3D2-9704971BD7F8}"/>
              </a:ext>
            </a:extLst>
          </p:cNvPr>
          <p:cNvSpPr txBox="1"/>
          <p:nvPr/>
        </p:nvSpPr>
        <p:spPr>
          <a:xfrm>
            <a:off x="622120" y="2557904"/>
            <a:ext cx="6216650" cy="3447098"/>
          </a:xfrm>
          <a:prstGeom prst="rect">
            <a:avLst/>
          </a:prstGeom>
        </p:spPr>
        <p:txBody>
          <a:bodyPr wrap="square" lIns="0" tIns="0" rIns="0" bIns="0" rtlCol="0" anchor="t" anchorCtr="0">
            <a:spAutoFit/>
          </a:bodyPr>
          <a:lstStyle/>
          <a:p>
            <a:pPr marL="342900" indent="-342900">
              <a:buFont typeface="Arial" panose="020B0604020202020204" pitchFamily="34" charset="0"/>
              <a:buChar char="•"/>
            </a:pPr>
            <a:r>
              <a:rPr lang="en-GB" sz="2800" dirty="0"/>
              <a:t>Accelerate application performance</a:t>
            </a:r>
          </a:p>
          <a:p>
            <a:pPr marL="342900" indent="-342900">
              <a:buFont typeface="Arial" panose="020B0604020202020204" pitchFamily="34" charset="0"/>
              <a:buChar char="•"/>
            </a:pPr>
            <a:r>
              <a:rPr lang="en-GB" sz="2800" dirty="0"/>
              <a:t>Smart health probes</a:t>
            </a:r>
          </a:p>
          <a:p>
            <a:pPr marL="342900" indent="-342900">
              <a:buFont typeface="Arial" panose="020B0604020202020204" pitchFamily="34" charset="0"/>
              <a:buChar char="•"/>
            </a:pPr>
            <a:r>
              <a:rPr lang="en-GB" sz="2800" dirty="0"/>
              <a:t>URL-based routing</a:t>
            </a:r>
          </a:p>
          <a:p>
            <a:pPr marL="342900" indent="-342900">
              <a:buFont typeface="Arial" panose="020B0604020202020204" pitchFamily="34" charset="0"/>
              <a:buChar char="•"/>
            </a:pPr>
            <a:r>
              <a:rPr lang="en-GB" sz="2800" dirty="0"/>
              <a:t>TLS termination</a:t>
            </a:r>
          </a:p>
          <a:p>
            <a:pPr marL="342900" indent="-342900">
              <a:buFont typeface="Arial" panose="020B0604020202020204" pitchFamily="34" charset="0"/>
              <a:buChar char="•"/>
            </a:pPr>
            <a:r>
              <a:rPr lang="en-GB" sz="2800" dirty="0"/>
              <a:t>URL redirection</a:t>
            </a:r>
          </a:p>
          <a:p>
            <a:pPr marL="342900" indent="-342900">
              <a:buFont typeface="Arial" panose="020B0604020202020204" pitchFamily="34" charset="0"/>
              <a:buChar char="•"/>
            </a:pPr>
            <a:r>
              <a:rPr lang="en-GB" sz="2800" dirty="0"/>
              <a:t>URL rewrite</a:t>
            </a:r>
          </a:p>
          <a:p>
            <a:pPr marL="342900" indent="-342900">
              <a:buFont typeface="Arial" panose="020B0604020202020204" pitchFamily="34" charset="0"/>
              <a:buChar char="•"/>
            </a:pPr>
            <a:r>
              <a:rPr lang="en-GB" sz="2800" dirty="0"/>
              <a:t>Rules engine</a:t>
            </a:r>
          </a:p>
          <a:p>
            <a:pPr marL="342900" indent="-342900">
              <a:buFont typeface="Arial" panose="020B0604020202020204" pitchFamily="34" charset="0"/>
              <a:buChar char="•"/>
            </a:pPr>
            <a:r>
              <a:rPr lang="en-GB" sz="2800" dirty="0"/>
              <a:t>WAF (Web Application Firewall)</a:t>
            </a:r>
          </a:p>
        </p:txBody>
      </p:sp>
      <p:pic>
        <p:nvPicPr>
          <p:cNvPr id="7" name="Graphic 6">
            <a:extLst>
              <a:ext uri="{FF2B5EF4-FFF2-40B4-BE49-F238E27FC236}">
                <a16:creationId xmlns:a16="http://schemas.microsoft.com/office/drawing/2014/main" id="{36B2159F-04E5-4249-ADF0-15B15BD060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33818" y="3291811"/>
            <a:ext cx="1325563" cy="1325563"/>
          </a:xfrm>
          <a:prstGeom prst="rect">
            <a:avLst/>
          </a:prstGeom>
        </p:spPr>
      </p:pic>
      <p:pic>
        <p:nvPicPr>
          <p:cNvPr id="5" name="Graphic 4">
            <a:extLst>
              <a:ext uri="{FF2B5EF4-FFF2-40B4-BE49-F238E27FC236}">
                <a16:creationId xmlns:a16="http://schemas.microsoft.com/office/drawing/2014/main" id="{D3BDBF45-B7FD-47DC-A860-7FB5264EF37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8805" y="572693"/>
            <a:ext cx="2485013" cy="2485013"/>
          </a:xfrm>
          <a:prstGeom prst="rect">
            <a:avLst/>
          </a:prstGeom>
        </p:spPr>
      </p:pic>
    </p:spTree>
    <p:extLst>
      <p:ext uri="{BB962C8B-B14F-4D97-AF65-F5344CB8AC3E}">
        <p14:creationId xmlns:p14="http://schemas.microsoft.com/office/powerpoint/2010/main" val="8130783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F4E07-3812-43BF-B3A4-A6DC2DD81654}"/>
              </a:ext>
            </a:extLst>
          </p:cNvPr>
          <p:cNvSpPr>
            <a:spLocks noGrp="1"/>
          </p:cNvSpPr>
          <p:nvPr>
            <p:ph type="title"/>
          </p:nvPr>
        </p:nvSpPr>
        <p:spPr/>
        <p:txBody>
          <a:bodyPr>
            <a:normAutofit fontScale="90000"/>
          </a:bodyPr>
          <a:lstStyle/>
          <a:p>
            <a:r>
              <a:rPr lang="en-GB" dirty="0"/>
              <a:t>Putting It All Together – Global Deployment</a:t>
            </a:r>
          </a:p>
        </p:txBody>
      </p:sp>
      <p:sp>
        <p:nvSpPr>
          <p:cNvPr id="3" name="Subtitle 2">
            <a:extLst>
              <a:ext uri="{FF2B5EF4-FFF2-40B4-BE49-F238E27FC236}">
                <a16:creationId xmlns:a16="http://schemas.microsoft.com/office/drawing/2014/main" id="{F5D92452-D2F2-4802-94C0-382718F41F94}"/>
              </a:ext>
            </a:extLst>
          </p:cNvPr>
          <p:cNvSpPr>
            <a:spLocks noGrp="1"/>
          </p:cNvSpPr>
          <p:nvPr>
            <p:ph type="subTitle" idx="27"/>
          </p:nvPr>
        </p:nvSpPr>
        <p:spPr/>
        <p:txBody>
          <a:bodyPr/>
          <a:lstStyle/>
          <a:p>
            <a:r>
              <a:rPr lang="en-GB" b="0" dirty="0">
                <a:latin typeface="+mj-lt"/>
              </a:rPr>
              <a:t>Example end to end architecture</a:t>
            </a:r>
          </a:p>
        </p:txBody>
      </p:sp>
      <p:grpSp>
        <p:nvGrpSpPr>
          <p:cNvPr id="56" name="Group 55">
            <a:extLst>
              <a:ext uri="{FF2B5EF4-FFF2-40B4-BE49-F238E27FC236}">
                <a16:creationId xmlns:a16="http://schemas.microsoft.com/office/drawing/2014/main" id="{78A84E0F-5DCF-4448-B39B-7CC2267B9429}"/>
              </a:ext>
            </a:extLst>
          </p:cNvPr>
          <p:cNvGrpSpPr/>
          <p:nvPr/>
        </p:nvGrpSpPr>
        <p:grpSpPr>
          <a:xfrm>
            <a:off x="1942296" y="2766317"/>
            <a:ext cx="2572441" cy="2670437"/>
            <a:chOff x="1942296" y="2766317"/>
            <a:chExt cx="2572441" cy="2670437"/>
          </a:xfrm>
        </p:grpSpPr>
        <p:pic>
          <p:nvPicPr>
            <p:cNvPr id="4" name="Graphic 3">
              <a:extLst>
                <a:ext uri="{FF2B5EF4-FFF2-40B4-BE49-F238E27FC236}">
                  <a16:creationId xmlns:a16="http://schemas.microsoft.com/office/drawing/2014/main" id="{41221D94-B0B0-4211-A51D-FBC294F367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2391" y="3608230"/>
              <a:ext cx="926543" cy="926543"/>
            </a:xfrm>
            <a:prstGeom prst="rect">
              <a:avLst/>
            </a:prstGeom>
          </p:spPr>
        </p:pic>
        <p:sp>
          <p:nvSpPr>
            <p:cNvPr id="9" name="TextBox 8">
              <a:extLst>
                <a:ext uri="{FF2B5EF4-FFF2-40B4-BE49-F238E27FC236}">
                  <a16:creationId xmlns:a16="http://schemas.microsoft.com/office/drawing/2014/main" id="{7C79B846-32AD-4FD4-BF69-B06D21D74F4C}"/>
                </a:ext>
              </a:extLst>
            </p:cNvPr>
            <p:cNvSpPr txBox="1"/>
            <p:nvPr/>
          </p:nvSpPr>
          <p:spPr>
            <a:xfrm>
              <a:off x="1942391" y="4500687"/>
              <a:ext cx="1106265" cy="276999"/>
            </a:xfrm>
            <a:prstGeom prst="rect">
              <a:avLst/>
            </a:prstGeom>
          </p:spPr>
          <p:txBody>
            <a:bodyPr wrap="none" lIns="0" tIns="0" rIns="0" bIns="0" rtlCol="0" anchor="t" anchorCtr="0">
              <a:spAutoFit/>
            </a:bodyPr>
            <a:lstStyle/>
            <a:p>
              <a:r>
                <a:rPr lang="en-GB" dirty="0"/>
                <a:t>Front Door</a:t>
              </a:r>
            </a:p>
          </p:txBody>
        </p:sp>
        <p:cxnSp>
          <p:nvCxnSpPr>
            <p:cNvPr id="22" name="Connector: Elbow 21">
              <a:extLst>
                <a:ext uri="{FF2B5EF4-FFF2-40B4-BE49-F238E27FC236}">
                  <a16:creationId xmlns:a16="http://schemas.microsoft.com/office/drawing/2014/main" id="{46518ECF-8342-4118-BEBD-DFC5D1B3F53F}"/>
                </a:ext>
              </a:extLst>
            </p:cNvPr>
            <p:cNvCxnSpPr>
              <a:stCxn id="4" idx="3"/>
              <a:endCxn id="5" idx="1"/>
            </p:cNvCxnSpPr>
            <p:nvPr/>
          </p:nvCxnSpPr>
          <p:spPr>
            <a:xfrm flipV="1">
              <a:off x="2868934" y="2766317"/>
              <a:ext cx="1645802" cy="1305185"/>
            </a:xfrm>
            <a:prstGeom prst="bent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726CB21-8003-46FF-9FFA-5DD9A55ABA23}"/>
                </a:ext>
              </a:extLst>
            </p:cNvPr>
            <p:cNvCxnSpPr>
              <a:cxnSpLocks/>
              <a:stCxn id="4" idx="3"/>
              <a:endCxn id="6" idx="1"/>
            </p:cNvCxnSpPr>
            <p:nvPr/>
          </p:nvCxnSpPr>
          <p:spPr>
            <a:xfrm>
              <a:off x="2868934" y="4071502"/>
              <a:ext cx="1645803" cy="1295443"/>
            </a:xfrm>
            <a:prstGeom prst="bentConnector3">
              <a:avLst>
                <a:gd name="adj1" fmla="val 50000"/>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2EB995F-1F92-42AA-BE63-ADF5CE1B5DB7}"/>
                </a:ext>
              </a:extLst>
            </p:cNvPr>
            <p:cNvSpPr txBox="1"/>
            <p:nvPr/>
          </p:nvSpPr>
          <p:spPr>
            <a:xfrm>
              <a:off x="1942296" y="4882756"/>
              <a:ext cx="1030090" cy="553998"/>
            </a:xfrm>
            <a:prstGeom prst="rect">
              <a:avLst/>
            </a:prstGeom>
          </p:spPr>
          <p:txBody>
            <a:bodyPr wrap="none" lIns="0" tIns="0" rIns="0" bIns="0" rtlCol="0" anchor="t" anchorCtr="0">
              <a:spAutoFit/>
            </a:bodyPr>
            <a:lstStyle/>
            <a:p>
              <a:r>
                <a:rPr lang="en-GB" b="1" dirty="0">
                  <a:solidFill>
                    <a:srgbClr val="1490DF"/>
                  </a:solidFill>
                </a:rPr>
                <a:t>WAF</a:t>
              </a:r>
            </a:p>
            <a:p>
              <a:r>
                <a:rPr lang="en-GB" b="1" dirty="0">
                  <a:solidFill>
                    <a:srgbClr val="1490DF"/>
                  </a:solidFill>
                </a:rPr>
                <a:t>Global LB</a:t>
              </a:r>
            </a:p>
          </p:txBody>
        </p:sp>
      </p:grpSp>
      <p:grpSp>
        <p:nvGrpSpPr>
          <p:cNvPr id="57" name="Group 56">
            <a:extLst>
              <a:ext uri="{FF2B5EF4-FFF2-40B4-BE49-F238E27FC236}">
                <a16:creationId xmlns:a16="http://schemas.microsoft.com/office/drawing/2014/main" id="{5F735894-83CD-4977-8502-CCAA99F27338}"/>
              </a:ext>
            </a:extLst>
          </p:cNvPr>
          <p:cNvGrpSpPr/>
          <p:nvPr/>
        </p:nvGrpSpPr>
        <p:grpSpPr>
          <a:xfrm>
            <a:off x="97592" y="3431828"/>
            <a:ext cx="2664680" cy="3494119"/>
            <a:chOff x="97592" y="3431828"/>
            <a:chExt cx="2664680" cy="3494119"/>
          </a:xfrm>
        </p:grpSpPr>
        <p:grpSp>
          <p:nvGrpSpPr>
            <p:cNvPr id="10" name="Graphic 21" descr="Programmer">
              <a:extLst>
                <a:ext uri="{FF2B5EF4-FFF2-40B4-BE49-F238E27FC236}">
                  <a16:creationId xmlns:a16="http://schemas.microsoft.com/office/drawing/2014/main" id="{89F068B4-3FAB-48DF-BE15-DF27DFB612E7}"/>
                </a:ext>
              </a:extLst>
            </p:cNvPr>
            <p:cNvGrpSpPr/>
            <p:nvPr/>
          </p:nvGrpSpPr>
          <p:grpSpPr>
            <a:xfrm>
              <a:off x="134860" y="3431828"/>
              <a:ext cx="1134995" cy="1134995"/>
              <a:chOff x="466369" y="2334232"/>
              <a:chExt cx="2018904" cy="2018904"/>
            </a:xfrm>
          </p:grpSpPr>
          <p:sp>
            <p:nvSpPr>
              <p:cNvPr id="11" name="Freeform: Shape 10">
                <a:extLst>
                  <a:ext uri="{FF2B5EF4-FFF2-40B4-BE49-F238E27FC236}">
                    <a16:creationId xmlns:a16="http://schemas.microsoft.com/office/drawing/2014/main" id="{EB2B2DBA-0ECB-4887-9098-CC169DBD37E8}"/>
                  </a:ext>
                </a:extLst>
              </p:cNvPr>
              <p:cNvSpPr/>
              <p:nvPr/>
            </p:nvSpPr>
            <p:spPr>
              <a:xfrm>
                <a:off x="1139337" y="2628655"/>
                <a:ext cx="672968" cy="672968"/>
              </a:xfrm>
              <a:custGeom>
                <a:avLst/>
                <a:gdLst>
                  <a:gd name="connsiteX0" fmla="*/ 672968 w 672968"/>
                  <a:gd name="connsiteY0" fmla="*/ 336484 h 672968"/>
                  <a:gd name="connsiteX1" fmla="*/ 336484 w 672968"/>
                  <a:gd name="connsiteY1" fmla="*/ 672968 h 672968"/>
                  <a:gd name="connsiteX2" fmla="*/ 0 w 672968"/>
                  <a:gd name="connsiteY2" fmla="*/ 336484 h 672968"/>
                  <a:gd name="connsiteX3" fmla="*/ 336484 w 672968"/>
                  <a:gd name="connsiteY3" fmla="*/ 0 h 672968"/>
                  <a:gd name="connsiteX4" fmla="*/ 672968 w 672968"/>
                  <a:gd name="connsiteY4" fmla="*/ 336484 h 67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968" h="672968">
                    <a:moveTo>
                      <a:pt x="672968" y="336484"/>
                    </a:moveTo>
                    <a:cubicBezTo>
                      <a:pt x="672968" y="522319"/>
                      <a:pt x="522319" y="672968"/>
                      <a:pt x="336484" y="672968"/>
                    </a:cubicBezTo>
                    <a:cubicBezTo>
                      <a:pt x="150649" y="672968"/>
                      <a:pt x="0" y="522319"/>
                      <a:pt x="0" y="336484"/>
                    </a:cubicBezTo>
                    <a:cubicBezTo>
                      <a:pt x="0" y="150649"/>
                      <a:pt x="150649" y="0"/>
                      <a:pt x="336484" y="0"/>
                    </a:cubicBezTo>
                    <a:cubicBezTo>
                      <a:pt x="522319" y="0"/>
                      <a:pt x="672968" y="150649"/>
                      <a:pt x="672968" y="336484"/>
                    </a:cubicBezTo>
                    <a:close/>
                  </a:path>
                </a:pathLst>
              </a:custGeom>
              <a:solidFill>
                <a:schemeClr val="bg1">
                  <a:lumMod val="75000"/>
                </a:schemeClr>
              </a:solidFill>
              <a:ln w="20935"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3F398773-1C5F-48B0-B6A3-A803C324498B}"/>
                  </a:ext>
                </a:extLst>
              </p:cNvPr>
              <p:cNvSpPr/>
              <p:nvPr/>
            </p:nvSpPr>
            <p:spPr>
              <a:xfrm>
                <a:off x="802194" y="3301833"/>
                <a:ext cx="1346820" cy="786321"/>
              </a:xfrm>
              <a:custGeom>
                <a:avLst/>
                <a:gdLst>
                  <a:gd name="connsiteX0" fmla="*/ 1283504 w 1346820"/>
                  <a:gd name="connsiteY0" fmla="*/ 250260 h 786321"/>
                  <a:gd name="connsiteX1" fmla="*/ 1222516 w 1346820"/>
                  <a:gd name="connsiteY1" fmla="*/ 137538 h 786321"/>
                  <a:gd name="connsiteX2" fmla="*/ 925989 w 1346820"/>
                  <a:gd name="connsiteY2" fmla="*/ 7361 h 786321"/>
                  <a:gd name="connsiteX3" fmla="*/ 888766 w 1346820"/>
                  <a:gd name="connsiteY3" fmla="*/ 0 h 786321"/>
                  <a:gd name="connsiteX4" fmla="*/ 460800 w 1346820"/>
                  <a:gd name="connsiteY4" fmla="*/ 0 h 786321"/>
                  <a:gd name="connsiteX5" fmla="*/ 422946 w 1346820"/>
                  <a:gd name="connsiteY5" fmla="*/ 6940 h 786321"/>
                  <a:gd name="connsiteX6" fmla="*/ 124737 w 1346820"/>
                  <a:gd name="connsiteY6" fmla="*/ 137538 h 786321"/>
                  <a:gd name="connsiteX7" fmla="*/ 63749 w 1346820"/>
                  <a:gd name="connsiteY7" fmla="*/ 250260 h 786321"/>
                  <a:gd name="connsiteX8" fmla="*/ 658 w 1346820"/>
                  <a:gd name="connsiteY8" fmla="*/ 611770 h 786321"/>
                  <a:gd name="connsiteX9" fmla="*/ 33886 w 1346820"/>
                  <a:gd name="connsiteY9" fmla="*/ 691264 h 786321"/>
                  <a:gd name="connsiteX10" fmla="*/ 177943 w 1346820"/>
                  <a:gd name="connsiteY10" fmla="*/ 786321 h 786321"/>
                  <a:gd name="connsiteX11" fmla="*/ 177943 w 1346820"/>
                  <a:gd name="connsiteY11" fmla="*/ 331016 h 786321"/>
                  <a:gd name="connsiteX12" fmla="*/ 273419 w 1346820"/>
                  <a:gd name="connsiteY12" fmla="*/ 235537 h 786321"/>
                  <a:gd name="connsiteX13" fmla="*/ 274052 w 1346820"/>
                  <a:gd name="connsiteY13" fmla="*/ 235539 h 786321"/>
                  <a:gd name="connsiteX14" fmla="*/ 1073201 w 1346820"/>
                  <a:gd name="connsiteY14" fmla="*/ 235539 h 786321"/>
                  <a:gd name="connsiteX15" fmla="*/ 1168679 w 1346820"/>
                  <a:gd name="connsiteY15" fmla="*/ 331016 h 786321"/>
                  <a:gd name="connsiteX16" fmla="*/ 1168679 w 1346820"/>
                  <a:gd name="connsiteY16" fmla="*/ 774754 h 786321"/>
                  <a:gd name="connsiteX17" fmla="*/ 1320517 w 1346820"/>
                  <a:gd name="connsiteY17" fmla="*/ 679487 h 786321"/>
                  <a:gd name="connsiteX18" fmla="*/ 1346594 w 1346820"/>
                  <a:gd name="connsiteY18" fmla="*/ 624809 h 786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6820" h="786321">
                    <a:moveTo>
                      <a:pt x="1283504" y="250260"/>
                    </a:moveTo>
                    <a:cubicBezTo>
                      <a:pt x="1277767" y="206452"/>
                      <a:pt x="1256049" y="166307"/>
                      <a:pt x="1222516" y="137538"/>
                    </a:cubicBezTo>
                    <a:cubicBezTo>
                      <a:pt x="1132668" y="76014"/>
                      <a:pt x="1032091" y="31861"/>
                      <a:pt x="925989" y="7361"/>
                    </a:cubicBezTo>
                    <a:cubicBezTo>
                      <a:pt x="914002" y="4627"/>
                      <a:pt x="901384" y="2313"/>
                      <a:pt x="888766" y="0"/>
                    </a:cubicBezTo>
                    <a:cubicBezTo>
                      <a:pt x="758349" y="83566"/>
                      <a:pt x="591217" y="83566"/>
                      <a:pt x="460800" y="0"/>
                    </a:cubicBezTo>
                    <a:lnTo>
                      <a:pt x="422946" y="6940"/>
                    </a:lnTo>
                    <a:cubicBezTo>
                      <a:pt x="316745" y="32921"/>
                      <a:pt x="215850" y="77105"/>
                      <a:pt x="124737" y="137538"/>
                    </a:cubicBezTo>
                    <a:cubicBezTo>
                      <a:pt x="87303" y="161512"/>
                      <a:pt x="71741" y="206097"/>
                      <a:pt x="63749" y="250260"/>
                    </a:cubicBezTo>
                    <a:lnTo>
                      <a:pt x="658" y="611770"/>
                    </a:lnTo>
                    <a:cubicBezTo>
                      <a:pt x="-3116" y="642281"/>
                      <a:pt x="9523" y="672514"/>
                      <a:pt x="33886" y="691264"/>
                    </a:cubicBezTo>
                    <a:lnTo>
                      <a:pt x="177943" y="786321"/>
                    </a:lnTo>
                    <a:lnTo>
                      <a:pt x="177943" y="331016"/>
                    </a:lnTo>
                    <a:cubicBezTo>
                      <a:pt x="177941" y="278285"/>
                      <a:pt x="220687" y="235539"/>
                      <a:pt x="273419" y="235537"/>
                    </a:cubicBezTo>
                    <a:cubicBezTo>
                      <a:pt x="273629" y="235537"/>
                      <a:pt x="273841" y="235537"/>
                      <a:pt x="274052" y="235539"/>
                    </a:cubicBezTo>
                    <a:lnTo>
                      <a:pt x="1073201" y="235539"/>
                    </a:lnTo>
                    <a:cubicBezTo>
                      <a:pt x="1125933" y="235539"/>
                      <a:pt x="1168679" y="278285"/>
                      <a:pt x="1168679" y="331016"/>
                    </a:cubicBezTo>
                    <a:lnTo>
                      <a:pt x="1168679" y="774754"/>
                    </a:lnTo>
                    <a:lnTo>
                      <a:pt x="1320517" y="679487"/>
                    </a:lnTo>
                    <a:cubicBezTo>
                      <a:pt x="1338494" y="667349"/>
                      <a:pt x="1348477" y="646417"/>
                      <a:pt x="1346594" y="624809"/>
                    </a:cubicBezTo>
                    <a:close/>
                  </a:path>
                </a:pathLst>
              </a:custGeom>
              <a:solidFill>
                <a:srgbClr val="1490DF"/>
              </a:solidFill>
              <a:ln w="2093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4FE3537-69D5-41BD-864B-B68CAEE96991}"/>
                  </a:ext>
                </a:extLst>
              </p:cNvPr>
              <p:cNvSpPr/>
              <p:nvPr/>
            </p:nvSpPr>
            <p:spPr>
              <a:xfrm>
                <a:off x="861947" y="3579428"/>
                <a:ext cx="1227746" cy="657620"/>
              </a:xfrm>
              <a:custGeom>
                <a:avLst/>
                <a:gdLst>
                  <a:gd name="connsiteX0" fmla="*/ 1067496 w 1227746"/>
                  <a:gd name="connsiteY0" fmla="*/ 577495 h 657620"/>
                  <a:gd name="connsiteX1" fmla="*/ 1067496 w 1227746"/>
                  <a:gd name="connsiteY1" fmla="*/ 53421 h 657620"/>
                  <a:gd name="connsiteX2" fmla="*/ 1014083 w 1227746"/>
                  <a:gd name="connsiteY2" fmla="*/ 0 h 657620"/>
                  <a:gd name="connsiteX3" fmla="*/ 1013448 w 1227746"/>
                  <a:gd name="connsiteY3" fmla="*/ 4 h 657620"/>
                  <a:gd name="connsiteX4" fmla="*/ 214298 w 1227746"/>
                  <a:gd name="connsiteY4" fmla="*/ 4 h 657620"/>
                  <a:gd name="connsiteX5" fmla="*/ 160881 w 1227746"/>
                  <a:gd name="connsiteY5" fmla="*/ 53421 h 657620"/>
                  <a:gd name="connsiteX6" fmla="*/ 160881 w 1227746"/>
                  <a:gd name="connsiteY6" fmla="*/ 577495 h 657620"/>
                  <a:gd name="connsiteX7" fmla="*/ 0 w 1227746"/>
                  <a:gd name="connsiteY7" fmla="*/ 577495 h 657620"/>
                  <a:gd name="connsiteX8" fmla="*/ 0 w 1227746"/>
                  <a:gd name="connsiteY8" fmla="*/ 604203 h 657620"/>
                  <a:gd name="connsiteX9" fmla="*/ 53417 w 1227746"/>
                  <a:gd name="connsiteY9" fmla="*/ 657620 h 657620"/>
                  <a:gd name="connsiteX10" fmla="*/ 1174329 w 1227746"/>
                  <a:gd name="connsiteY10" fmla="*/ 657620 h 657620"/>
                  <a:gd name="connsiteX11" fmla="*/ 1227746 w 1227746"/>
                  <a:gd name="connsiteY11" fmla="*/ 604203 h 657620"/>
                  <a:gd name="connsiteX12" fmla="*/ 1227746 w 1227746"/>
                  <a:gd name="connsiteY12" fmla="*/ 577495 h 657620"/>
                  <a:gd name="connsiteX13" fmla="*/ 504936 w 1227746"/>
                  <a:gd name="connsiteY13" fmla="*/ 401892 h 657620"/>
                  <a:gd name="connsiteX14" fmla="*/ 475284 w 1227746"/>
                  <a:gd name="connsiteY14" fmla="*/ 431545 h 657620"/>
                  <a:gd name="connsiteX15" fmla="*/ 357304 w 1227746"/>
                  <a:gd name="connsiteY15" fmla="*/ 313565 h 657620"/>
                  <a:gd name="connsiteX16" fmla="*/ 475284 w 1227746"/>
                  <a:gd name="connsiteY16" fmla="*/ 195586 h 657620"/>
                  <a:gd name="connsiteX17" fmla="*/ 504936 w 1227746"/>
                  <a:gd name="connsiteY17" fmla="*/ 225238 h 657620"/>
                  <a:gd name="connsiteX18" fmla="*/ 416820 w 1227746"/>
                  <a:gd name="connsiteY18" fmla="*/ 313565 h 657620"/>
                  <a:gd name="connsiteX19" fmla="*/ 583379 w 1227746"/>
                  <a:gd name="connsiteY19" fmla="*/ 446266 h 657620"/>
                  <a:gd name="connsiteX20" fmla="*/ 544473 w 1227746"/>
                  <a:gd name="connsiteY20" fmla="*/ 430073 h 657620"/>
                  <a:gd name="connsiteX21" fmla="*/ 643105 w 1227746"/>
                  <a:gd name="connsiteY21" fmla="*/ 192010 h 657620"/>
                  <a:gd name="connsiteX22" fmla="*/ 681801 w 1227746"/>
                  <a:gd name="connsiteY22" fmla="*/ 208204 h 657620"/>
                  <a:gd name="connsiteX23" fmla="*/ 751621 w 1227746"/>
                  <a:gd name="connsiteY23" fmla="*/ 431545 h 657620"/>
                  <a:gd name="connsiteX24" fmla="*/ 721969 w 1227746"/>
                  <a:gd name="connsiteY24" fmla="*/ 401892 h 657620"/>
                  <a:gd name="connsiteX25" fmla="*/ 810085 w 1227746"/>
                  <a:gd name="connsiteY25" fmla="*/ 313565 h 657620"/>
                  <a:gd name="connsiteX26" fmla="*/ 721969 w 1227746"/>
                  <a:gd name="connsiteY26" fmla="*/ 225238 h 657620"/>
                  <a:gd name="connsiteX27" fmla="*/ 751621 w 1227746"/>
                  <a:gd name="connsiteY27" fmla="*/ 195586 h 657620"/>
                  <a:gd name="connsiteX28" fmla="*/ 869601 w 1227746"/>
                  <a:gd name="connsiteY28" fmla="*/ 313565 h 65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7746" h="657620">
                    <a:moveTo>
                      <a:pt x="1067496" y="577495"/>
                    </a:moveTo>
                    <a:lnTo>
                      <a:pt x="1067496" y="53421"/>
                    </a:lnTo>
                    <a:cubicBezTo>
                      <a:pt x="1067498" y="23920"/>
                      <a:pt x="1043584" y="2"/>
                      <a:pt x="1014083" y="0"/>
                    </a:cubicBezTo>
                    <a:cubicBezTo>
                      <a:pt x="1013871" y="0"/>
                      <a:pt x="1013660" y="2"/>
                      <a:pt x="1013448" y="4"/>
                    </a:cubicBezTo>
                    <a:lnTo>
                      <a:pt x="214298" y="4"/>
                    </a:lnTo>
                    <a:cubicBezTo>
                      <a:pt x="184797" y="4"/>
                      <a:pt x="160881" y="23920"/>
                      <a:pt x="160881" y="53421"/>
                    </a:cubicBezTo>
                    <a:lnTo>
                      <a:pt x="160881" y="577495"/>
                    </a:lnTo>
                    <a:lnTo>
                      <a:pt x="0" y="577495"/>
                    </a:lnTo>
                    <a:lnTo>
                      <a:pt x="0" y="604203"/>
                    </a:lnTo>
                    <a:cubicBezTo>
                      <a:pt x="116" y="633656"/>
                      <a:pt x="23964" y="657505"/>
                      <a:pt x="53417" y="657620"/>
                    </a:cubicBezTo>
                    <a:lnTo>
                      <a:pt x="1174329" y="657620"/>
                    </a:lnTo>
                    <a:cubicBezTo>
                      <a:pt x="1203782" y="657505"/>
                      <a:pt x="1227630" y="633656"/>
                      <a:pt x="1227746" y="604203"/>
                    </a:cubicBezTo>
                    <a:lnTo>
                      <a:pt x="1227746" y="577495"/>
                    </a:lnTo>
                    <a:close/>
                    <a:moveTo>
                      <a:pt x="504936" y="401892"/>
                    </a:moveTo>
                    <a:lnTo>
                      <a:pt x="475284" y="431545"/>
                    </a:lnTo>
                    <a:lnTo>
                      <a:pt x="357304" y="313565"/>
                    </a:lnTo>
                    <a:lnTo>
                      <a:pt x="475284" y="195586"/>
                    </a:lnTo>
                    <a:lnTo>
                      <a:pt x="504936" y="225238"/>
                    </a:lnTo>
                    <a:lnTo>
                      <a:pt x="416820" y="313565"/>
                    </a:lnTo>
                    <a:close/>
                    <a:moveTo>
                      <a:pt x="583379" y="446266"/>
                    </a:moveTo>
                    <a:lnTo>
                      <a:pt x="544473" y="430073"/>
                    </a:lnTo>
                    <a:lnTo>
                      <a:pt x="643105" y="192010"/>
                    </a:lnTo>
                    <a:lnTo>
                      <a:pt x="681801" y="208204"/>
                    </a:lnTo>
                    <a:close/>
                    <a:moveTo>
                      <a:pt x="751621" y="431545"/>
                    </a:moveTo>
                    <a:lnTo>
                      <a:pt x="721969" y="401892"/>
                    </a:lnTo>
                    <a:lnTo>
                      <a:pt x="810085" y="313565"/>
                    </a:lnTo>
                    <a:lnTo>
                      <a:pt x="721969" y="225238"/>
                    </a:lnTo>
                    <a:lnTo>
                      <a:pt x="751621" y="195586"/>
                    </a:lnTo>
                    <a:lnTo>
                      <a:pt x="869601" y="313565"/>
                    </a:lnTo>
                    <a:close/>
                  </a:path>
                </a:pathLst>
              </a:custGeom>
              <a:solidFill>
                <a:schemeClr val="tx1">
                  <a:lumMod val="75000"/>
                  <a:lumOff val="25000"/>
                </a:schemeClr>
              </a:solidFill>
              <a:ln w="20935" cap="flat">
                <a:noFill/>
                <a:prstDash val="solid"/>
                <a:miter/>
              </a:ln>
            </p:spPr>
            <p:txBody>
              <a:bodyPr rtlCol="0" anchor="ctr"/>
              <a:lstStyle/>
              <a:p>
                <a:endParaRPr lang="en-GB"/>
              </a:p>
            </p:txBody>
          </p:sp>
        </p:grpSp>
        <p:grpSp>
          <p:nvGrpSpPr>
            <p:cNvPr id="14" name="Group 13">
              <a:extLst>
                <a:ext uri="{FF2B5EF4-FFF2-40B4-BE49-F238E27FC236}">
                  <a16:creationId xmlns:a16="http://schemas.microsoft.com/office/drawing/2014/main" id="{C38EDF27-ADD1-4C48-85B1-60125F2C8011}"/>
                </a:ext>
              </a:extLst>
            </p:cNvPr>
            <p:cNvGrpSpPr/>
            <p:nvPr/>
          </p:nvGrpSpPr>
          <p:grpSpPr>
            <a:xfrm>
              <a:off x="1256755" y="3812336"/>
              <a:ext cx="574663" cy="471921"/>
              <a:chOff x="3006736" y="3538093"/>
              <a:chExt cx="2388921" cy="1078859"/>
            </a:xfrm>
          </p:grpSpPr>
          <p:sp>
            <p:nvSpPr>
              <p:cNvPr id="15" name="Arrow: Right 14">
                <a:extLst>
                  <a:ext uri="{FF2B5EF4-FFF2-40B4-BE49-F238E27FC236}">
                    <a16:creationId xmlns:a16="http://schemas.microsoft.com/office/drawing/2014/main" id="{A4A2040B-E0B9-484E-A509-E86C69A7B647}"/>
                  </a:ext>
                </a:extLst>
              </p:cNvPr>
              <p:cNvSpPr/>
              <p:nvPr/>
            </p:nvSpPr>
            <p:spPr>
              <a:xfrm>
                <a:off x="3492042" y="3538093"/>
                <a:ext cx="1903615" cy="614289"/>
              </a:xfrm>
              <a:prstGeom prst="rightArrow">
                <a:avLst>
                  <a:gd name="adj1" fmla="val 41881"/>
                  <a:gd name="adj2" fmla="val 52706"/>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2B86A14F-F6D5-4A72-BCC4-108B55A8E67D}"/>
                  </a:ext>
                </a:extLst>
              </p:cNvPr>
              <p:cNvSpPr/>
              <p:nvPr/>
            </p:nvSpPr>
            <p:spPr>
              <a:xfrm rot="10800000">
                <a:off x="3006736" y="4002663"/>
                <a:ext cx="1903615" cy="614289"/>
              </a:xfrm>
              <a:prstGeom prst="rightArrow">
                <a:avLst>
                  <a:gd name="adj1" fmla="val 41881"/>
                  <a:gd name="adj2" fmla="val 52706"/>
                </a:avLst>
              </a:prstGeom>
              <a:solidFill>
                <a:srgbClr val="50E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65" name="Graphic 64">
              <a:extLst>
                <a:ext uri="{FF2B5EF4-FFF2-40B4-BE49-F238E27FC236}">
                  <a16:creationId xmlns:a16="http://schemas.microsoft.com/office/drawing/2014/main" id="{EB2F4319-CA57-4FD2-B849-3DBFF528CE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337" y="5389557"/>
              <a:ext cx="982392" cy="982392"/>
            </a:xfrm>
            <a:prstGeom prst="rect">
              <a:avLst/>
            </a:prstGeom>
          </p:spPr>
        </p:pic>
        <p:sp>
          <p:nvSpPr>
            <p:cNvPr id="66" name="TextBox 65">
              <a:extLst>
                <a:ext uri="{FF2B5EF4-FFF2-40B4-BE49-F238E27FC236}">
                  <a16:creationId xmlns:a16="http://schemas.microsoft.com/office/drawing/2014/main" id="{00041CB3-9BFB-4DF2-9B13-E941B8174A78}"/>
                </a:ext>
              </a:extLst>
            </p:cNvPr>
            <p:cNvSpPr txBox="1"/>
            <p:nvPr/>
          </p:nvSpPr>
          <p:spPr>
            <a:xfrm>
              <a:off x="97592" y="6371949"/>
              <a:ext cx="1326132" cy="553998"/>
            </a:xfrm>
            <a:prstGeom prst="rect">
              <a:avLst/>
            </a:prstGeom>
          </p:spPr>
          <p:txBody>
            <a:bodyPr wrap="none" lIns="0" tIns="0" rIns="0" bIns="0" rtlCol="0" anchor="t" anchorCtr="0">
              <a:spAutoFit/>
            </a:bodyPr>
            <a:lstStyle/>
            <a:p>
              <a:pPr algn="ctr"/>
              <a:r>
                <a:rPr lang="en-GB" dirty="0"/>
                <a:t>Azure Active </a:t>
              </a:r>
              <a:br>
                <a:rPr lang="en-GB" dirty="0"/>
              </a:br>
              <a:r>
                <a:rPr lang="en-GB" dirty="0"/>
                <a:t>Directory</a:t>
              </a:r>
            </a:p>
          </p:txBody>
        </p:sp>
        <p:grpSp>
          <p:nvGrpSpPr>
            <p:cNvPr id="67" name="Group 66">
              <a:extLst>
                <a:ext uri="{FF2B5EF4-FFF2-40B4-BE49-F238E27FC236}">
                  <a16:creationId xmlns:a16="http://schemas.microsoft.com/office/drawing/2014/main" id="{770FC33C-CACB-49BC-8713-0AA6CB0B4FD7}"/>
                </a:ext>
              </a:extLst>
            </p:cNvPr>
            <p:cNvGrpSpPr/>
            <p:nvPr/>
          </p:nvGrpSpPr>
          <p:grpSpPr>
            <a:xfrm rot="5400000">
              <a:off x="440581" y="4752633"/>
              <a:ext cx="574663" cy="471921"/>
              <a:chOff x="3006736" y="3538093"/>
              <a:chExt cx="2388921" cy="1078859"/>
            </a:xfrm>
            <a:solidFill>
              <a:schemeClr val="bg2">
                <a:lumMod val="75000"/>
              </a:schemeClr>
            </a:solidFill>
          </p:grpSpPr>
          <p:sp>
            <p:nvSpPr>
              <p:cNvPr id="68" name="Arrow: Right 67">
                <a:extLst>
                  <a:ext uri="{FF2B5EF4-FFF2-40B4-BE49-F238E27FC236}">
                    <a16:creationId xmlns:a16="http://schemas.microsoft.com/office/drawing/2014/main" id="{C7A5CA87-5155-42D7-B28F-97967B72184A}"/>
                  </a:ext>
                </a:extLst>
              </p:cNvPr>
              <p:cNvSpPr/>
              <p:nvPr/>
            </p:nvSpPr>
            <p:spPr>
              <a:xfrm>
                <a:off x="3492042" y="3538093"/>
                <a:ext cx="1903615" cy="614289"/>
              </a:xfrm>
              <a:prstGeom prst="rightArrow">
                <a:avLst>
                  <a:gd name="adj1" fmla="val 41881"/>
                  <a:gd name="adj2" fmla="val 52706"/>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9" name="Arrow: Right 68">
                <a:extLst>
                  <a:ext uri="{FF2B5EF4-FFF2-40B4-BE49-F238E27FC236}">
                    <a16:creationId xmlns:a16="http://schemas.microsoft.com/office/drawing/2014/main" id="{356B8193-C8E6-4153-9299-B8B50A4D8509}"/>
                  </a:ext>
                </a:extLst>
              </p:cNvPr>
              <p:cNvSpPr/>
              <p:nvPr/>
            </p:nvSpPr>
            <p:spPr>
              <a:xfrm rot="10800000">
                <a:off x="3006736" y="4002663"/>
                <a:ext cx="1903615" cy="614289"/>
              </a:xfrm>
              <a:prstGeom prst="rightArrow">
                <a:avLst>
                  <a:gd name="adj1" fmla="val 41881"/>
                  <a:gd name="adj2" fmla="val 52706"/>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70" name="TextBox 69">
              <a:extLst>
                <a:ext uri="{FF2B5EF4-FFF2-40B4-BE49-F238E27FC236}">
                  <a16:creationId xmlns:a16="http://schemas.microsoft.com/office/drawing/2014/main" id="{39F3D4A6-A009-456B-8BCC-CEF3A7B45D7D}"/>
                </a:ext>
              </a:extLst>
            </p:cNvPr>
            <p:cNvSpPr txBox="1"/>
            <p:nvPr/>
          </p:nvSpPr>
          <p:spPr>
            <a:xfrm>
              <a:off x="1420494" y="5865904"/>
              <a:ext cx="1341778" cy="553998"/>
            </a:xfrm>
            <a:prstGeom prst="rect">
              <a:avLst/>
            </a:prstGeom>
          </p:spPr>
          <p:txBody>
            <a:bodyPr wrap="none" lIns="0" tIns="0" rIns="0" bIns="0" rtlCol="0" anchor="t" anchorCtr="0">
              <a:spAutoFit/>
            </a:bodyPr>
            <a:lstStyle/>
            <a:p>
              <a:r>
                <a:rPr lang="en-GB" b="1" dirty="0">
                  <a:solidFill>
                    <a:srgbClr val="1490DF"/>
                  </a:solidFill>
                </a:rPr>
                <a:t>OAuth</a:t>
              </a:r>
              <a:br>
                <a:rPr lang="en-GB" b="1" dirty="0">
                  <a:solidFill>
                    <a:srgbClr val="1490DF"/>
                  </a:solidFill>
                </a:rPr>
              </a:br>
              <a:r>
                <a:rPr lang="en-GB" b="1" dirty="0">
                  <a:solidFill>
                    <a:srgbClr val="1490DF"/>
                  </a:solidFill>
                </a:rPr>
                <a:t>Token Issuer</a:t>
              </a:r>
            </a:p>
          </p:txBody>
        </p:sp>
      </p:grpSp>
      <p:grpSp>
        <p:nvGrpSpPr>
          <p:cNvPr id="46" name="Group 45">
            <a:extLst>
              <a:ext uri="{FF2B5EF4-FFF2-40B4-BE49-F238E27FC236}">
                <a16:creationId xmlns:a16="http://schemas.microsoft.com/office/drawing/2014/main" id="{E81563B1-6459-4158-8B72-33871E9B0D43}"/>
              </a:ext>
            </a:extLst>
          </p:cNvPr>
          <p:cNvGrpSpPr/>
          <p:nvPr/>
        </p:nvGrpSpPr>
        <p:grpSpPr>
          <a:xfrm>
            <a:off x="40598" y="1796753"/>
            <a:ext cx="2521147" cy="1440285"/>
            <a:chOff x="40598" y="1796753"/>
            <a:chExt cx="2521147" cy="1440285"/>
          </a:xfrm>
        </p:grpSpPr>
        <p:pic>
          <p:nvPicPr>
            <p:cNvPr id="3074" name="Picture 2" descr="Let's Encrypt &amp; Cloudflare Configurations | Liquid Web Knowledge Base">
              <a:extLst>
                <a:ext uri="{FF2B5EF4-FFF2-40B4-BE49-F238E27FC236}">
                  <a16:creationId xmlns:a16="http://schemas.microsoft.com/office/drawing/2014/main" id="{3A4A8F86-F9DC-4554-90D4-4FEA4E4CE03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598" y="1796753"/>
              <a:ext cx="1440285" cy="1440285"/>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BEE7B57D-9709-4C72-868F-80663CF8BFF3}"/>
                </a:ext>
              </a:extLst>
            </p:cNvPr>
            <p:cNvSpPr txBox="1"/>
            <p:nvPr/>
          </p:nvSpPr>
          <p:spPr>
            <a:xfrm>
              <a:off x="1437078" y="2135321"/>
              <a:ext cx="1124667" cy="553998"/>
            </a:xfrm>
            <a:prstGeom prst="rect">
              <a:avLst/>
            </a:prstGeom>
          </p:spPr>
          <p:txBody>
            <a:bodyPr wrap="none" lIns="0" tIns="0" rIns="0" bIns="0" rtlCol="0" anchor="t" anchorCtr="0">
              <a:spAutoFit/>
            </a:bodyPr>
            <a:lstStyle/>
            <a:p>
              <a:r>
                <a:rPr lang="en-GB" b="1" dirty="0">
                  <a:solidFill>
                    <a:srgbClr val="1490DF"/>
                  </a:solidFill>
                </a:rPr>
                <a:t>Certificate</a:t>
              </a:r>
              <a:br>
                <a:rPr lang="en-GB" b="1" dirty="0">
                  <a:solidFill>
                    <a:srgbClr val="1490DF"/>
                  </a:solidFill>
                </a:rPr>
              </a:br>
              <a:r>
                <a:rPr lang="en-GB" b="1" dirty="0">
                  <a:solidFill>
                    <a:srgbClr val="1490DF"/>
                  </a:solidFill>
                </a:rPr>
                <a:t>Issuer</a:t>
              </a:r>
            </a:p>
          </p:txBody>
        </p:sp>
      </p:grpSp>
      <p:grpSp>
        <p:nvGrpSpPr>
          <p:cNvPr id="45" name="Group 44">
            <a:extLst>
              <a:ext uri="{FF2B5EF4-FFF2-40B4-BE49-F238E27FC236}">
                <a16:creationId xmlns:a16="http://schemas.microsoft.com/office/drawing/2014/main" id="{AB91479E-1B4C-419B-85C1-1AF445250D6F}"/>
              </a:ext>
            </a:extLst>
          </p:cNvPr>
          <p:cNvGrpSpPr/>
          <p:nvPr/>
        </p:nvGrpSpPr>
        <p:grpSpPr>
          <a:xfrm>
            <a:off x="4099560" y="1721910"/>
            <a:ext cx="2168074" cy="4689441"/>
            <a:chOff x="4099560" y="1721910"/>
            <a:chExt cx="2168074" cy="4689441"/>
          </a:xfrm>
        </p:grpSpPr>
        <p:pic>
          <p:nvPicPr>
            <p:cNvPr id="5" name="Graphic 4">
              <a:extLst>
                <a:ext uri="{FF2B5EF4-FFF2-40B4-BE49-F238E27FC236}">
                  <a16:creationId xmlns:a16="http://schemas.microsoft.com/office/drawing/2014/main" id="{050CD032-260E-4539-A5CF-050C8879FC7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14736" y="2303045"/>
              <a:ext cx="926543" cy="926543"/>
            </a:xfrm>
            <a:prstGeom prst="rect">
              <a:avLst/>
            </a:prstGeom>
          </p:spPr>
        </p:pic>
        <p:pic>
          <p:nvPicPr>
            <p:cNvPr id="6" name="Graphic 5">
              <a:extLst>
                <a:ext uri="{FF2B5EF4-FFF2-40B4-BE49-F238E27FC236}">
                  <a16:creationId xmlns:a16="http://schemas.microsoft.com/office/drawing/2014/main" id="{100F2E08-9050-41FE-8074-0F089AB0BB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14737" y="4903673"/>
              <a:ext cx="926543" cy="926543"/>
            </a:xfrm>
            <a:prstGeom prst="rect">
              <a:avLst/>
            </a:prstGeom>
          </p:spPr>
        </p:pic>
        <p:sp>
          <p:nvSpPr>
            <p:cNvPr id="7" name="TextBox 6">
              <a:extLst>
                <a:ext uri="{FF2B5EF4-FFF2-40B4-BE49-F238E27FC236}">
                  <a16:creationId xmlns:a16="http://schemas.microsoft.com/office/drawing/2014/main" id="{9348BE60-8A8B-43D1-A1BF-BE24C134D349}"/>
                </a:ext>
              </a:extLst>
            </p:cNvPr>
            <p:cNvSpPr txBox="1"/>
            <p:nvPr/>
          </p:nvSpPr>
          <p:spPr>
            <a:xfrm>
              <a:off x="4099561" y="1721910"/>
              <a:ext cx="1756891" cy="553998"/>
            </a:xfrm>
            <a:prstGeom prst="rect">
              <a:avLst/>
            </a:prstGeom>
          </p:spPr>
          <p:txBody>
            <a:bodyPr wrap="none" lIns="0" tIns="0" rIns="0" bIns="0" rtlCol="0" anchor="t" anchorCtr="0">
              <a:spAutoFit/>
            </a:bodyPr>
            <a:lstStyle/>
            <a:p>
              <a:pPr algn="ctr"/>
              <a:r>
                <a:rPr lang="en-GB" dirty="0"/>
                <a:t>API Management</a:t>
              </a:r>
              <a:br>
                <a:rPr lang="en-GB" dirty="0"/>
              </a:br>
              <a:r>
                <a:rPr lang="en-GB" dirty="0"/>
                <a:t>(Europe)</a:t>
              </a:r>
            </a:p>
          </p:txBody>
        </p:sp>
        <p:sp>
          <p:nvSpPr>
            <p:cNvPr id="8" name="TextBox 7">
              <a:extLst>
                <a:ext uri="{FF2B5EF4-FFF2-40B4-BE49-F238E27FC236}">
                  <a16:creationId xmlns:a16="http://schemas.microsoft.com/office/drawing/2014/main" id="{8B522E42-0563-4478-BB40-2BEDA81054A3}"/>
                </a:ext>
              </a:extLst>
            </p:cNvPr>
            <p:cNvSpPr txBox="1"/>
            <p:nvPr/>
          </p:nvSpPr>
          <p:spPr>
            <a:xfrm>
              <a:off x="4099560" y="5857353"/>
              <a:ext cx="1756891" cy="553998"/>
            </a:xfrm>
            <a:prstGeom prst="rect">
              <a:avLst/>
            </a:prstGeom>
          </p:spPr>
          <p:txBody>
            <a:bodyPr wrap="none" lIns="0" tIns="0" rIns="0" bIns="0" rtlCol="0" anchor="t" anchorCtr="0">
              <a:spAutoFit/>
            </a:bodyPr>
            <a:lstStyle/>
            <a:p>
              <a:pPr algn="ctr"/>
              <a:r>
                <a:rPr lang="en-GB" dirty="0"/>
                <a:t>API Management</a:t>
              </a:r>
              <a:br>
                <a:rPr lang="en-GB" dirty="0"/>
              </a:br>
              <a:r>
                <a:rPr lang="en-GB" dirty="0"/>
                <a:t>(US)</a:t>
              </a:r>
            </a:p>
          </p:txBody>
        </p:sp>
        <p:sp>
          <p:nvSpPr>
            <p:cNvPr id="63" name="TextBox 62">
              <a:extLst>
                <a:ext uri="{FF2B5EF4-FFF2-40B4-BE49-F238E27FC236}">
                  <a16:creationId xmlns:a16="http://schemas.microsoft.com/office/drawing/2014/main" id="{D11EA9F4-DABC-46F1-9C87-70D904D6226D}"/>
                </a:ext>
              </a:extLst>
            </p:cNvPr>
            <p:cNvSpPr txBox="1"/>
            <p:nvPr/>
          </p:nvSpPr>
          <p:spPr>
            <a:xfrm>
              <a:off x="4457616" y="4296376"/>
              <a:ext cx="1630575" cy="553998"/>
            </a:xfrm>
            <a:prstGeom prst="rect">
              <a:avLst/>
            </a:prstGeom>
          </p:spPr>
          <p:txBody>
            <a:bodyPr wrap="none" lIns="0" tIns="0" rIns="0" bIns="0" rtlCol="0" anchor="t" anchorCtr="0">
              <a:spAutoFit/>
            </a:bodyPr>
            <a:lstStyle/>
            <a:p>
              <a:r>
                <a:rPr lang="en-GB" b="1" dirty="0">
                  <a:solidFill>
                    <a:srgbClr val="1490DF"/>
                  </a:solidFill>
                </a:rPr>
                <a:t>Rate Limiting</a:t>
              </a:r>
            </a:p>
            <a:p>
              <a:r>
                <a:rPr lang="en-GB" b="1" dirty="0">
                  <a:solidFill>
                    <a:srgbClr val="1490DF"/>
                  </a:solidFill>
                </a:rPr>
                <a:t>JWT Validation</a:t>
              </a:r>
            </a:p>
          </p:txBody>
        </p:sp>
        <p:cxnSp>
          <p:nvCxnSpPr>
            <p:cNvPr id="76" name="Connector: Elbow 75">
              <a:extLst>
                <a:ext uri="{FF2B5EF4-FFF2-40B4-BE49-F238E27FC236}">
                  <a16:creationId xmlns:a16="http://schemas.microsoft.com/office/drawing/2014/main" id="{7F106C2D-64B1-42BC-B6CE-D61A36517E4D}"/>
                </a:ext>
              </a:extLst>
            </p:cNvPr>
            <p:cNvCxnSpPr>
              <a:cxnSpLocks/>
              <a:stCxn id="5" idx="3"/>
              <a:endCxn id="60" idx="1"/>
            </p:cNvCxnSpPr>
            <p:nvPr/>
          </p:nvCxnSpPr>
          <p:spPr>
            <a:xfrm flipV="1">
              <a:off x="5441279" y="2766316"/>
              <a:ext cx="826355" cy="1"/>
            </a:xfrm>
            <a:prstGeom prst="bent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D2C98CB1-19A5-45A2-9AEA-A7F552FEF653}"/>
                </a:ext>
              </a:extLst>
            </p:cNvPr>
            <p:cNvCxnSpPr>
              <a:cxnSpLocks/>
              <a:stCxn id="6" idx="3"/>
              <a:endCxn id="61" idx="1"/>
            </p:cNvCxnSpPr>
            <p:nvPr/>
          </p:nvCxnSpPr>
          <p:spPr>
            <a:xfrm flipV="1">
              <a:off x="5441280" y="5366125"/>
              <a:ext cx="826354" cy="820"/>
            </a:xfrm>
            <a:prstGeom prst="bentConnector3">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9946172B-8971-4D19-A95F-DA5017B233DA}"/>
              </a:ext>
            </a:extLst>
          </p:cNvPr>
          <p:cNvGrpSpPr/>
          <p:nvPr/>
        </p:nvGrpSpPr>
        <p:grpSpPr>
          <a:xfrm>
            <a:off x="6267634" y="1354652"/>
            <a:ext cx="5706819" cy="2583709"/>
            <a:chOff x="6267634" y="1354652"/>
            <a:chExt cx="5706819" cy="2583709"/>
          </a:xfrm>
        </p:grpSpPr>
        <p:sp>
          <p:nvSpPr>
            <p:cNvPr id="17" name="Rectangle 16">
              <a:extLst>
                <a:ext uri="{FF2B5EF4-FFF2-40B4-BE49-F238E27FC236}">
                  <a16:creationId xmlns:a16="http://schemas.microsoft.com/office/drawing/2014/main" id="{B536E369-E10E-4390-9889-9AF8395B334D}"/>
                </a:ext>
              </a:extLst>
            </p:cNvPr>
            <p:cNvSpPr/>
            <p:nvPr/>
          </p:nvSpPr>
          <p:spPr>
            <a:xfrm>
              <a:off x="6570263" y="1681780"/>
              <a:ext cx="4933950" cy="22565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9" name="Graphic 18">
              <a:extLst>
                <a:ext uri="{FF2B5EF4-FFF2-40B4-BE49-F238E27FC236}">
                  <a16:creationId xmlns:a16="http://schemas.microsoft.com/office/drawing/2014/main" id="{FBA8809A-F0E6-4884-A750-FC1284C5935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19549" y="2335284"/>
              <a:ext cx="633764" cy="615123"/>
            </a:xfrm>
            <a:prstGeom prst="rect">
              <a:avLst/>
            </a:prstGeom>
          </p:spPr>
        </p:pic>
        <p:cxnSp>
          <p:nvCxnSpPr>
            <p:cNvPr id="26" name="Connector: Elbow 25">
              <a:extLst>
                <a:ext uri="{FF2B5EF4-FFF2-40B4-BE49-F238E27FC236}">
                  <a16:creationId xmlns:a16="http://schemas.microsoft.com/office/drawing/2014/main" id="{71F16668-0412-456F-A8E9-1E7129253071}"/>
                </a:ext>
              </a:extLst>
            </p:cNvPr>
            <p:cNvCxnSpPr>
              <a:cxnSpLocks/>
            </p:cNvCxnSpPr>
            <p:nvPr/>
          </p:nvCxnSpPr>
          <p:spPr>
            <a:xfrm>
              <a:off x="6708343" y="2763514"/>
              <a:ext cx="553980"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FB1612B5-AF18-466B-B3CB-F37446AB35B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37830" y="2007823"/>
              <a:ext cx="1221851" cy="254995"/>
            </a:xfrm>
            <a:prstGeom prst="rect">
              <a:avLst/>
            </a:prstGeom>
          </p:spPr>
        </p:pic>
        <p:grpSp>
          <p:nvGrpSpPr>
            <p:cNvPr id="38" name="Group 37">
              <a:extLst>
                <a:ext uri="{FF2B5EF4-FFF2-40B4-BE49-F238E27FC236}">
                  <a16:creationId xmlns:a16="http://schemas.microsoft.com/office/drawing/2014/main" id="{BA3926DF-81A5-4F71-8CEC-7FCDCA06AEB6}"/>
                </a:ext>
              </a:extLst>
            </p:cNvPr>
            <p:cNvGrpSpPr/>
            <p:nvPr/>
          </p:nvGrpSpPr>
          <p:grpSpPr>
            <a:xfrm>
              <a:off x="8823656" y="2963876"/>
              <a:ext cx="1941221" cy="891724"/>
              <a:chOff x="8998433" y="2914203"/>
              <a:chExt cx="2217651" cy="1018705"/>
            </a:xfrm>
          </p:grpSpPr>
          <p:pic>
            <p:nvPicPr>
              <p:cNvPr id="35" name="Graphic 34">
                <a:extLst>
                  <a:ext uri="{FF2B5EF4-FFF2-40B4-BE49-F238E27FC236}">
                    <a16:creationId xmlns:a16="http://schemas.microsoft.com/office/drawing/2014/main" id="{D62DBE58-6911-465B-8B4E-76BB983F317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98433" y="2914203"/>
                <a:ext cx="907903" cy="881200"/>
              </a:xfrm>
              <a:prstGeom prst="rect">
                <a:avLst/>
              </a:prstGeom>
            </p:spPr>
          </p:pic>
          <p:pic>
            <p:nvPicPr>
              <p:cNvPr id="36" name="Graphic 35">
                <a:extLst>
                  <a:ext uri="{FF2B5EF4-FFF2-40B4-BE49-F238E27FC236}">
                    <a16:creationId xmlns:a16="http://schemas.microsoft.com/office/drawing/2014/main" id="{444C137A-ADC4-4C2E-B95B-BFD89E6F4EA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46709" y="3475708"/>
                <a:ext cx="457200" cy="457200"/>
              </a:xfrm>
              <a:prstGeom prst="rect">
                <a:avLst/>
              </a:prstGeom>
            </p:spPr>
          </p:pic>
          <p:sp>
            <p:nvSpPr>
              <p:cNvPr id="37" name="TextBox 36">
                <a:extLst>
                  <a:ext uri="{FF2B5EF4-FFF2-40B4-BE49-F238E27FC236}">
                    <a16:creationId xmlns:a16="http://schemas.microsoft.com/office/drawing/2014/main" id="{21799458-6EC7-4C86-8382-2E9860ED793A}"/>
                  </a:ext>
                </a:extLst>
              </p:cNvPr>
              <p:cNvSpPr txBox="1"/>
              <p:nvPr/>
            </p:nvSpPr>
            <p:spPr>
              <a:xfrm>
                <a:off x="10216210" y="3524266"/>
                <a:ext cx="999874" cy="316444"/>
              </a:xfrm>
              <a:prstGeom prst="rect">
                <a:avLst/>
              </a:prstGeom>
            </p:spPr>
            <p:txBody>
              <a:bodyPr wrap="none" lIns="0" tIns="0" rIns="0" bIns="0" rtlCol="0" anchor="t" anchorCtr="0">
                <a:spAutoFit/>
              </a:bodyPr>
              <a:lstStyle/>
              <a:p>
                <a:r>
                  <a:rPr lang="en-GB" dirty="0"/>
                  <a:t>model-b</a:t>
                </a:r>
              </a:p>
            </p:txBody>
          </p:sp>
        </p:grpSp>
        <p:grpSp>
          <p:nvGrpSpPr>
            <p:cNvPr id="39" name="Group 38">
              <a:extLst>
                <a:ext uri="{FF2B5EF4-FFF2-40B4-BE49-F238E27FC236}">
                  <a16:creationId xmlns:a16="http://schemas.microsoft.com/office/drawing/2014/main" id="{105A02A8-B2C2-4B32-BED7-DDA5AD3979A9}"/>
                </a:ext>
              </a:extLst>
            </p:cNvPr>
            <p:cNvGrpSpPr/>
            <p:nvPr/>
          </p:nvGrpSpPr>
          <p:grpSpPr>
            <a:xfrm>
              <a:off x="8823655" y="1872047"/>
              <a:ext cx="1921985" cy="891724"/>
              <a:chOff x="8998433" y="2914203"/>
              <a:chExt cx="2195676" cy="1018705"/>
            </a:xfrm>
          </p:grpSpPr>
          <p:pic>
            <p:nvPicPr>
              <p:cNvPr id="40" name="Graphic 39">
                <a:extLst>
                  <a:ext uri="{FF2B5EF4-FFF2-40B4-BE49-F238E27FC236}">
                    <a16:creationId xmlns:a16="http://schemas.microsoft.com/office/drawing/2014/main" id="{BFF08C6A-8C75-4C44-9CE2-EDE7CF8DE31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98433" y="2914203"/>
                <a:ext cx="907903" cy="881200"/>
              </a:xfrm>
              <a:prstGeom prst="rect">
                <a:avLst/>
              </a:prstGeom>
            </p:spPr>
          </p:pic>
          <p:pic>
            <p:nvPicPr>
              <p:cNvPr id="41" name="Graphic 40">
                <a:extLst>
                  <a:ext uri="{FF2B5EF4-FFF2-40B4-BE49-F238E27FC236}">
                    <a16:creationId xmlns:a16="http://schemas.microsoft.com/office/drawing/2014/main" id="{7DE8F465-E78D-40DE-BE92-303F65AA40C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46709" y="3475708"/>
                <a:ext cx="457200" cy="457200"/>
              </a:xfrm>
              <a:prstGeom prst="rect">
                <a:avLst/>
              </a:prstGeom>
            </p:spPr>
          </p:pic>
          <p:sp>
            <p:nvSpPr>
              <p:cNvPr id="42" name="TextBox 41">
                <a:extLst>
                  <a:ext uri="{FF2B5EF4-FFF2-40B4-BE49-F238E27FC236}">
                    <a16:creationId xmlns:a16="http://schemas.microsoft.com/office/drawing/2014/main" id="{39E35735-3F8D-42C4-BA12-E84A4F2A5F8E}"/>
                  </a:ext>
                </a:extLst>
              </p:cNvPr>
              <p:cNvSpPr txBox="1"/>
              <p:nvPr/>
            </p:nvSpPr>
            <p:spPr>
              <a:xfrm>
                <a:off x="10216210" y="3524266"/>
                <a:ext cx="977899" cy="316444"/>
              </a:xfrm>
              <a:prstGeom prst="rect">
                <a:avLst/>
              </a:prstGeom>
            </p:spPr>
            <p:txBody>
              <a:bodyPr wrap="none" lIns="0" tIns="0" rIns="0" bIns="0" rtlCol="0" anchor="t" anchorCtr="0">
                <a:spAutoFit/>
              </a:bodyPr>
              <a:lstStyle/>
              <a:p>
                <a:r>
                  <a:rPr lang="en-GB" dirty="0"/>
                  <a:t>model-a</a:t>
                </a:r>
              </a:p>
            </p:txBody>
          </p:sp>
        </p:grpSp>
        <p:pic>
          <p:nvPicPr>
            <p:cNvPr id="60" name="Graphic 59">
              <a:extLst>
                <a:ext uri="{FF2B5EF4-FFF2-40B4-BE49-F238E27FC236}">
                  <a16:creationId xmlns:a16="http://schemas.microsoft.com/office/drawing/2014/main" id="{8C8B16FC-8ACB-4EA4-A7E0-B275D3217B3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67634" y="2463688"/>
              <a:ext cx="605256" cy="605256"/>
            </a:xfrm>
            <a:prstGeom prst="rect">
              <a:avLst/>
            </a:prstGeom>
          </p:spPr>
        </p:pic>
        <p:cxnSp>
          <p:nvCxnSpPr>
            <p:cNvPr id="82" name="Connector: Elbow 81">
              <a:extLst>
                <a:ext uri="{FF2B5EF4-FFF2-40B4-BE49-F238E27FC236}">
                  <a16:creationId xmlns:a16="http://schemas.microsoft.com/office/drawing/2014/main" id="{779ED451-498C-48EB-BC51-29D1ADCF80CE}"/>
                </a:ext>
              </a:extLst>
            </p:cNvPr>
            <p:cNvCxnSpPr/>
            <p:nvPr/>
          </p:nvCxnSpPr>
          <p:spPr>
            <a:xfrm>
              <a:off x="8098085" y="2796879"/>
              <a:ext cx="713812" cy="499780"/>
            </a:xfrm>
            <a:prstGeom prst="bentConnector3">
              <a:avLst>
                <a:gd name="adj1" fmla="val 51735"/>
              </a:avLst>
            </a:prstGeom>
            <a:ln w="12700">
              <a:solidFill>
                <a:schemeClr val="bg2">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4379B045-B154-4E16-BF8E-726C9CA5EA81}"/>
                </a:ext>
              </a:extLst>
            </p:cNvPr>
            <p:cNvCxnSpPr>
              <a:cxnSpLocks/>
            </p:cNvCxnSpPr>
            <p:nvPr/>
          </p:nvCxnSpPr>
          <p:spPr>
            <a:xfrm flipV="1">
              <a:off x="8147575" y="2242421"/>
              <a:ext cx="634919" cy="554458"/>
            </a:xfrm>
            <a:prstGeom prst="bentConnector3">
              <a:avLst/>
            </a:prstGeom>
            <a:ln w="12700">
              <a:solidFill>
                <a:schemeClr val="bg2">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6A546A04-7A8E-4C3C-8E27-4AB38EEA6382}"/>
                </a:ext>
              </a:extLst>
            </p:cNvPr>
            <p:cNvSpPr txBox="1"/>
            <p:nvPr/>
          </p:nvSpPr>
          <p:spPr>
            <a:xfrm>
              <a:off x="6857065" y="3216601"/>
              <a:ext cx="904350" cy="553998"/>
            </a:xfrm>
            <a:prstGeom prst="rect">
              <a:avLst/>
            </a:prstGeom>
          </p:spPr>
          <p:txBody>
            <a:bodyPr wrap="none" lIns="0" tIns="0" rIns="0" bIns="0" rtlCol="0" anchor="t" anchorCtr="0">
              <a:spAutoFit/>
            </a:bodyPr>
            <a:lstStyle/>
            <a:p>
              <a:r>
                <a:rPr lang="en-GB" b="1" dirty="0">
                  <a:solidFill>
                    <a:srgbClr val="1490DF"/>
                  </a:solidFill>
                </a:rPr>
                <a:t>Ingress</a:t>
              </a:r>
              <a:br>
                <a:rPr lang="en-GB" b="1" dirty="0">
                  <a:solidFill>
                    <a:srgbClr val="1490DF"/>
                  </a:solidFill>
                </a:rPr>
              </a:br>
              <a:r>
                <a:rPr lang="en-GB" b="1" dirty="0">
                  <a:solidFill>
                    <a:srgbClr val="1490DF"/>
                  </a:solidFill>
                </a:rPr>
                <a:t>TLS Cert</a:t>
              </a:r>
            </a:p>
          </p:txBody>
        </p:sp>
        <p:sp>
          <p:nvSpPr>
            <p:cNvPr id="64" name="TextBox 63">
              <a:extLst>
                <a:ext uri="{FF2B5EF4-FFF2-40B4-BE49-F238E27FC236}">
                  <a16:creationId xmlns:a16="http://schemas.microsoft.com/office/drawing/2014/main" id="{58B402EA-7838-4A15-9249-7404C3336502}"/>
                </a:ext>
              </a:extLst>
            </p:cNvPr>
            <p:cNvSpPr txBox="1"/>
            <p:nvPr/>
          </p:nvSpPr>
          <p:spPr>
            <a:xfrm>
              <a:off x="6938044" y="1354652"/>
              <a:ext cx="4230623" cy="276999"/>
            </a:xfrm>
            <a:prstGeom prst="rect">
              <a:avLst/>
            </a:prstGeom>
          </p:spPr>
          <p:txBody>
            <a:bodyPr wrap="square" lIns="0" tIns="0" rIns="0" bIns="0" rtlCol="0" anchor="t" anchorCtr="0">
              <a:spAutoFit/>
            </a:bodyPr>
            <a:lstStyle/>
            <a:p>
              <a:pPr algn="ctr"/>
              <a:r>
                <a:rPr lang="en-GB" dirty="0"/>
                <a:t>Azure Kubernetes Service (Europe)</a:t>
              </a:r>
            </a:p>
          </p:txBody>
        </p:sp>
        <p:pic>
          <p:nvPicPr>
            <p:cNvPr id="72" name="Graphic 71">
              <a:extLst>
                <a:ext uri="{FF2B5EF4-FFF2-40B4-BE49-F238E27FC236}">
                  <a16:creationId xmlns:a16="http://schemas.microsoft.com/office/drawing/2014/main" id="{458BFFD3-9834-42AA-89DF-8C4FE5DEC63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79720" y="1506320"/>
              <a:ext cx="794733" cy="794733"/>
            </a:xfrm>
            <a:prstGeom prst="rect">
              <a:avLst/>
            </a:prstGeom>
          </p:spPr>
        </p:pic>
        <p:pic>
          <p:nvPicPr>
            <p:cNvPr id="86" name="Picture 2">
              <a:extLst>
                <a:ext uri="{FF2B5EF4-FFF2-40B4-BE49-F238E27FC236}">
                  <a16:creationId xmlns:a16="http://schemas.microsoft.com/office/drawing/2014/main" id="{6CB682CA-BA5C-4EDA-B637-97E4D130481D}"/>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564950" y="2737182"/>
              <a:ext cx="667507" cy="6442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6" name="Group 95">
            <a:extLst>
              <a:ext uri="{FF2B5EF4-FFF2-40B4-BE49-F238E27FC236}">
                <a16:creationId xmlns:a16="http://schemas.microsoft.com/office/drawing/2014/main" id="{0B8D342E-EFD8-48AC-8610-483196E544F2}"/>
              </a:ext>
            </a:extLst>
          </p:cNvPr>
          <p:cNvGrpSpPr/>
          <p:nvPr/>
        </p:nvGrpSpPr>
        <p:grpSpPr>
          <a:xfrm>
            <a:off x="6267634" y="4027947"/>
            <a:ext cx="5706819" cy="2734622"/>
            <a:chOff x="6267634" y="4027947"/>
            <a:chExt cx="5706819" cy="2734622"/>
          </a:xfrm>
        </p:grpSpPr>
        <p:sp>
          <p:nvSpPr>
            <p:cNvPr id="18" name="Rectangle 17">
              <a:extLst>
                <a:ext uri="{FF2B5EF4-FFF2-40B4-BE49-F238E27FC236}">
                  <a16:creationId xmlns:a16="http://schemas.microsoft.com/office/drawing/2014/main" id="{944F765E-5E0D-4A66-8DFC-E6907836FF5D}"/>
                </a:ext>
              </a:extLst>
            </p:cNvPr>
            <p:cNvSpPr/>
            <p:nvPr/>
          </p:nvSpPr>
          <p:spPr>
            <a:xfrm>
              <a:off x="6570262" y="4201840"/>
              <a:ext cx="4933950" cy="2256581"/>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7" name="Group 46">
              <a:extLst>
                <a:ext uri="{FF2B5EF4-FFF2-40B4-BE49-F238E27FC236}">
                  <a16:creationId xmlns:a16="http://schemas.microsoft.com/office/drawing/2014/main" id="{2D8CC857-335D-4E59-AB92-910E7CB5693B}"/>
                </a:ext>
              </a:extLst>
            </p:cNvPr>
            <p:cNvGrpSpPr/>
            <p:nvPr/>
          </p:nvGrpSpPr>
          <p:grpSpPr>
            <a:xfrm>
              <a:off x="8804419" y="5480225"/>
              <a:ext cx="1941221" cy="891724"/>
              <a:chOff x="8998433" y="2914203"/>
              <a:chExt cx="2217651" cy="1018705"/>
            </a:xfrm>
          </p:grpSpPr>
          <p:pic>
            <p:nvPicPr>
              <p:cNvPr id="48" name="Graphic 47">
                <a:extLst>
                  <a:ext uri="{FF2B5EF4-FFF2-40B4-BE49-F238E27FC236}">
                    <a16:creationId xmlns:a16="http://schemas.microsoft.com/office/drawing/2014/main" id="{E349290A-7538-4B75-9B33-1690B115814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98433" y="2914203"/>
                <a:ext cx="907903" cy="881200"/>
              </a:xfrm>
              <a:prstGeom prst="rect">
                <a:avLst/>
              </a:prstGeom>
            </p:spPr>
          </p:pic>
          <p:pic>
            <p:nvPicPr>
              <p:cNvPr id="49" name="Graphic 48">
                <a:extLst>
                  <a:ext uri="{FF2B5EF4-FFF2-40B4-BE49-F238E27FC236}">
                    <a16:creationId xmlns:a16="http://schemas.microsoft.com/office/drawing/2014/main" id="{D5BF909B-D645-4AFF-9831-627C74D9CA5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46709" y="3475708"/>
                <a:ext cx="457200" cy="457200"/>
              </a:xfrm>
              <a:prstGeom prst="rect">
                <a:avLst/>
              </a:prstGeom>
            </p:spPr>
          </p:pic>
          <p:sp>
            <p:nvSpPr>
              <p:cNvPr id="50" name="TextBox 49">
                <a:extLst>
                  <a:ext uri="{FF2B5EF4-FFF2-40B4-BE49-F238E27FC236}">
                    <a16:creationId xmlns:a16="http://schemas.microsoft.com/office/drawing/2014/main" id="{CB8C6F85-F660-4CE5-A006-CB36092D3669}"/>
                  </a:ext>
                </a:extLst>
              </p:cNvPr>
              <p:cNvSpPr txBox="1"/>
              <p:nvPr/>
            </p:nvSpPr>
            <p:spPr>
              <a:xfrm>
                <a:off x="10216210" y="3524266"/>
                <a:ext cx="999874" cy="316444"/>
              </a:xfrm>
              <a:prstGeom prst="rect">
                <a:avLst/>
              </a:prstGeom>
            </p:spPr>
            <p:txBody>
              <a:bodyPr wrap="none" lIns="0" tIns="0" rIns="0" bIns="0" rtlCol="0" anchor="t" anchorCtr="0">
                <a:spAutoFit/>
              </a:bodyPr>
              <a:lstStyle/>
              <a:p>
                <a:r>
                  <a:rPr lang="en-GB" dirty="0"/>
                  <a:t>model-b</a:t>
                </a:r>
              </a:p>
            </p:txBody>
          </p:sp>
        </p:grpSp>
        <p:grpSp>
          <p:nvGrpSpPr>
            <p:cNvPr id="51" name="Group 50">
              <a:extLst>
                <a:ext uri="{FF2B5EF4-FFF2-40B4-BE49-F238E27FC236}">
                  <a16:creationId xmlns:a16="http://schemas.microsoft.com/office/drawing/2014/main" id="{8D18212A-A029-450B-87C7-B3CCB63547D0}"/>
                </a:ext>
              </a:extLst>
            </p:cNvPr>
            <p:cNvGrpSpPr/>
            <p:nvPr/>
          </p:nvGrpSpPr>
          <p:grpSpPr>
            <a:xfrm>
              <a:off x="8804418" y="4388396"/>
              <a:ext cx="1921985" cy="891724"/>
              <a:chOff x="8998433" y="2914203"/>
              <a:chExt cx="2195676" cy="1018705"/>
            </a:xfrm>
          </p:grpSpPr>
          <p:pic>
            <p:nvPicPr>
              <p:cNvPr id="52" name="Graphic 51">
                <a:extLst>
                  <a:ext uri="{FF2B5EF4-FFF2-40B4-BE49-F238E27FC236}">
                    <a16:creationId xmlns:a16="http://schemas.microsoft.com/office/drawing/2014/main" id="{65DCF8E5-F161-457C-AFB3-3441ABA49C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998433" y="2914203"/>
                <a:ext cx="907903" cy="881200"/>
              </a:xfrm>
              <a:prstGeom prst="rect">
                <a:avLst/>
              </a:prstGeom>
            </p:spPr>
          </p:pic>
          <p:pic>
            <p:nvPicPr>
              <p:cNvPr id="53" name="Graphic 52">
                <a:extLst>
                  <a:ext uri="{FF2B5EF4-FFF2-40B4-BE49-F238E27FC236}">
                    <a16:creationId xmlns:a16="http://schemas.microsoft.com/office/drawing/2014/main" id="{59F32128-F0AF-4644-8935-45D1F2D42B9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46709" y="3475708"/>
                <a:ext cx="457200" cy="457200"/>
              </a:xfrm>
              <a:prstGeom prst="rect">
                <a:avLst/>
              </a:prstGeom>
            </p:spPr>
          </p:pic>
          <p:sp>
            <p:nvSpPr>
              <p:cNvPr id="54" name="TextBox 53">
                <a:extLst>
                  <a:ext uri="{FF2B5EF4-FFF2-40B4-BE49-F238E27FC236}">
                    <a16:creationId xmlns:a16="http://schemas.microsoft.com/office/drawing/2014/main" id="{155CC38F-AD81-4D42-8ADB-D76F1686C5E0}"/>
                  </a:ext>
                </a:extLst>
              </p:cNvPr>
              <p:cNvSpPr txBox="1"/>
              <p:nvPr/>
            </p:nvSpPr>
            <p:spPr>
              <a:xfrm>
                <a:off x="10216210" y="3524266"/>
                <a:ext cx="977899" cy="316444"/>
              </a:xfrm>
              <a:prstGeom prst="rect">
                <a:avLst/>
              </a:prstGeom>
            </p:spPr>
            <p:txBody>
              <a:bodyPr wrap="none" lIns="0" tIns="0" rIns="0" bIns="0" rtlCol="0" anchor="t" anchorCtr="0">
                <a:spAutoFit/>
              </a:bodyPr>
              <a:lstStyle/>
              <a:p>
                <a:r>
                  <a:rPr lang="en-GB" dirty="0"/>
                  <a:t>model-a</a:t>
                </a:r>
              </a:p>
            </p:txBody>
          </p:sp>
        </p:grpSp>
        <p:cxnSp>
          <p:nvCxnSpPr>
            <p:cNvPr id="55" name="Connector: Elbow 54">
              <a:extLst>
                <a:ext uri="{FF2B5EF4-FFF2-40B4-BE49-F238E27FC236}">
                  <a16:creationId xmlns:a16="http://schemas.microsoft.com/office/drawing/2014/main" id="{D3203F14-5EA5-43BE-8D2C-1C5BE0FE8736}"/>
                </a:ext>
              </a:extLst>
            </p:cNvPr>
            <p:cNvCxnSpPr>
              <a:cxnSpLocks/>
            </p:cNvCxnSpPr>
            <p:nvPr/>
          </p:nvCxnSpPr>
          <p:spPr>
            <a:xfrm>
              <a:off x="6708343" y="5366125"/>
              <a:ext cx="504193"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06E82F0D-12D9-4AA7-906C-672665AE408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0348" y="4552430"/>
              <a:ext cx="1221851" cy="254995"/>
            </a:xfrm>
            <a:prstGeom prst="rect">
              <a:avLst/>
            </a:prstGeom>
          </p:spPr>
        </p:pic>
        <p:pic>
          <p:nvPicPr>
            <p:cNvPr id="61" name="Graphic 60">
              <a:extLst>
                <a:ext uri="{FF2B5EF4-FFF2-40B4-BE49-F238E27FC236}">
                  <a16:creationId xmlns:a16="http://schemas.microsoft.com/office/drawing/2014/main" id="{EEE517D0-05BE-402D-845E-3AA8ACB158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267634" y="5063497"/>
              <a:ext cx="605256" cy="605256"/>
            </a:xfrm>
            <a:prstGeom prst="rect">
              <a:avLst/>
            </a:prstGeom>
          </p:spPr>
        </p:pic>
        <p:cxnSp>
          <p:nvCxnSpPr>
            <p:cNvPr id="75" name="Connector: Elbow 74">
              <a:extLst>
                <a:ext uri="{FF2B5EF4-FFF2-40B4-BE49-F238E27FC236}">
                  <a16:creationId xmlns:a16="http://schemas.microsoft.com/office/drawing/2014/main" id="{D3077FE9-9CC1-470A-B291-0953DBC0DF8A}"/>
                </a:ext>
              </a:extLst>
            </p:cNvPr>
            <p:cNvCxnSpPr>
              <a:endCxn id="48" idx="1"/>
            </p:cNvCxnSpPr>
            <p:nvPr/>
          </p:nvCxnSpPr>
          <p:spPr>
            <a:xfrm>
              <a:off x="8090607" y="5366125"/>
              <a:ext cx="713812" cy="499780"/>
            </a:xfrm>
            <a:prstGeom prst="bentConnector3">
              <a:avLst>
                <a:gd name="adj1" fmla="val 51068"/>
              </a:avLst>
            </a:prstGeom>
            <a:ln w="12700">
              <a:solidFill>
                <a:schemeClr val="bg2">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ED889382-307A-4555-BA10-54FB2649786E}"/>
                </a:ext>
              </a:extLst>
            </p:cNvPr>
            <p:cNvCxnSpPr>
              <a:cxnSpLocks/>
            </p:cNvCxnSpPr>
            <p:nvPr/>
          </p:nvCxnSpPr>
          <p:spPr>
            <a:xfrm flipV="1">
              <a:off x="8140097" y="4811667"/>
              <a:ext cx="634919" cy="554458"/>
            </a:xfrm>
            <a:prstGeom prst="bentConnector3">
              <a:avLst/>
            </a:prstGeom>
            <a:ln w="12700">
              <a:solidFill>
                <a:schemeClr val="bg2">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512B5C6-E944-4EF5-9F46-C3AAAB186171}"/>
                </a:ext>
              </a:extLst>
            </p:cNvPr>
            <p:cNvSpPr txBox="1"/>
            <p:nvPr/>
          </p:nvSpPr>
          <p:spPr>
            <a:xfrm>
              <a:off x="6708343" y="6485570"/>
              <a:ext cx="4230623" cy="276999"/>
            </a:xfrm>
            <a:prstGeom prst="rect">
              <a:avLst/>
            </a:prstGeom>
          </p:spPr>
          <p:txBody>
            <a:bodyPr wrap="square" lIns="0" tIns="0" rIns="0" bIns="0" rtlCol="0" anchor="t" anchorCtr="0">
              <a:spAutoFit/>
            </a:bodyPr>
            <a:lstStyle/>
            <a:p>
              <a:pPr algn="ctr"/>
              <a:r>
                <a:rPr lang="en-GB" dirty="0"/>
                <a:t>Azure Kubernetes Service (US)</a:t>
              </a:r>
            </a:p>
          </p:txBody>
        </p:sp>
        <p:pic>
          <p:nvPicPr>
            <p:cNvPr id="73" name="Graphic 72">
              <a:extLst>
                <a:ext uri="{FF2B5EF4-FFF2-40B4-BE49-F238E27FC236}">
                  <a16:creationId xmlns:a16="http://schemas.microsoft.com/office/drawing/2014/main" id="{12553CEF-5B40-488B-A6C5-216B74307C2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179720" y="4027947"/>
              <a:ext cx="794733" cy="794733"/>
            </a:xfrm>
            <a:prstGeom prst="rect">
              <a:avLst/>
            </a:prstGeom>
          </p:spPr>
        </p:pic>
        <p:pic>
          <p:nvPicPr>
            <p:cNvPr id="87" name="Graphic 86">
              <a:extLst>
                <a:ext uri="{FF2B5EF4-FFF2-40B4-BE49-F238E27FC236}">
                  <a16:creationId xmlns:a16="http://schemas.microsoft.com/office/drawing/2014/main" id="{D2790ADA-6A17-420D-A3C8-B28409E067A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89440" y="4875876"/>
              <a:ext cx="633764" cy="615123"/>
            </a:xfrm>
            <a:prstGeom prst="rect">
              <a:avLst/>
            </a:prstGeom>
          </p:spPr>
        </p:pic>
        <p:pic>
          <p:nvPicPr>
            <p:cNvPr id="89" name="Picture 2">
              <a:extLst>
                <a:ext uri="{FF2B5EF4-FFF2-40B4-BE49-F238E27FC236}">
                  <a16:creationId xmlns:a16="http://schemas.microsoft.com/office/drawing/2014/main" id="{9DDCC48E-51FD-4CEA-885D-4951366381F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534841" y="5277774"/>
              <a:ext cx="667507" cy="644257"/>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D72954FD-C794-4EB7-A516-8F1B1AB12810}"/>
                </a:ext>
              </a:extLst>
            </p:cNvPr>
            <p:cNvSpPr txBox="1"/>
            <p:nvPr/>
          </p:nvSpPr>
          <p:spPr>
            <a:xfrm>
              <a:off x="6857065" y="5765152"/>
              <a:ext cx="904350" cy="553998"/>
            </a:xfrm>
            <a:prstGeom prst="rect">
              <a:avLst/>
            </a:prstGeom>
          </p:spPr>
          <p:txBody>
            <a:bodyPr wrap="none" lIns="0" tIns="0" rIns="0" bIns="0" rtlCol="0" anchor="t" anchorCtr="0">
              <a:spAutoFit/>
            </a:bodyPr>
            <a:lstStyle/>
            <a:p>
              <a:r>
                <a:rPr lang="en-GB" b="1" dirty="0">
                  <a:solidFill>
                    <a:srgbClr val="1490DF"/>
                  </a:solidFill>
                </a:rPr>
                <a:t>Ingress</a:t>
              </a:r>
              <a:br>
                <a:rPr lang="en-GB" b="1" dirty="0">
                  <a:solidFill>
                    <a:srgbClr val="1490DF"/>
                  </a:solidFill>
                </a:rPr>
              </a:br>
              <a:r>
                <a:rPr lang="en-GB" b="1" dirty="0">
                  <a:solidFill>
                    <a:srgbClr val="1490DF"/>
                  </a:solidFill>
                </a:rPr>
                <a:t>TLS Cert</a:t>
              </a:r>
            </a:p>
          </p:txBody>
        </p:sp>
      </p:grpSp>
      <p:sp>
        <p:nvSpPr>
          <p:cNvPr id="99" name="TextBox 98">
            <a:extLst>
              <a:ext uri="{FF2B5EF4-FFF2-40B4-BE49-F238E27FC236}">
                <a16:creationId xmlns:a16="http://schemas.microsoft.com/office/drawing/2014/main" id="{098ED8C1-F09D-4147-80AA-E1C4B513E9C0}"/>
              </a:ext>
            </a:extLst>
          </p:cNvPr>
          <p:cNvSpPr txBox="1"/>
          <p:nvPr/>
        </p:nvSpPr>
        <p:spPr>
          <a:xfrm>
            <a:off x="11350121" y="2275908"/>
            <a:ext cx="407163" cy="276999"/>
          </a:xfrm>
          <a:prstGeom prst="rect">
            <a:avLst/>
          </a:prstGeom>
        </p:spPr>
        <p:txBody>
          <a:bodyPr wrap="none" lIns="0" tIns="0" rIns="0" bIns="0" rtlCol="0" anchor="t" anchorCtr="0">
            <a:spAutoFit/>
          </a:bodyPr>
          <a:lstStyle/>
          <a:p>
            <a:pPr algn="ctr"/>
            <a:r>
              <a:rPr lang="en-GB" dirty="0"/>
              <a:t>AKS</a:t>
            </a:r>
          </a:p>
        </p:txBody>
      </p:sp>
      <p:sp>
        <p:nvSpPr>
          <p:cNvPr id="100" name="TextBox 99">
            <a:extLst>
              <a:ext uri="{FF2B5EF4-FFF2-40B4-BE49-F238E27FC236}">
                <a16:creationId xmlns:a16="http://schemas.microsoft.com/office/drawing/2014/main" id="{E0A42098-D153-4D14-AEFB-8A820CEEA594}"/>
              </a:ext>
            </a:extLst>
          </p:cNvPr>
          <p:cNvSpPr txBox="1"/>
          <p:nvPr/>
        </p:nvSpPr>
        <p:spPr>
          <a:xfrm>
            <a:off x="11345963" y="4809454"/>
            <a:ext cx="407163" cy="276999"/>
          </a:xfrm>
          <a:prstGeom prst="rect">
            <a:avLst/>
          </a:prstGeom>
        </p:spPr>
        <p:txBody>
          <a:bodyPr wrap="none" lIns="0" tIns="0" rIns="0" bIns="0" rtlCol="0" anchor="t" anchorCtr="0">
            <a:spAutoFit/>
          </a:bodyPr>
          <a:lstStyle/>
          <a:p>
            <a:pPr algn="ctr"/>
            <a:r>
              <a:rPr lang="en-GB" dirty="0"/>
              <a:t>AKS</a:t>
            </a:r>
          </a:p>
        </p:txBody>
      </p:sp>
    </p:spTree>
    <p:extLst>
      <p:ext uri="{BB962C8B-B14F-4D97-AF65-F5344CB8AC3E}">
        <p14:creationId xmlns:p14="http://schemas.microsoft.com/office/powerpoint/2010/main" val="1495099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fade">
                                      <p:cBhvr>
                                        <p:cTn id="10" dur="500"/>
                                        <p:tgtEl>
                                          <p:spTgt spid="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animEffect transition="in" filter="fade">
                                      <p:cBhvr>
                                        <p:cTn id="15" dur="500"/>
                                        <p:tgtEl>
                                          <p:spTgt spid="9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0"/>
                                        </p:tgtEl>
                                        <p:attrNameLst>
                                          <p:attrName>style.visibility</p:attrName>
                                        </p:attrNameLst>
                                      </p:cBhvr>
                                      <p:to>
                                        <p:strVal val="visible"/>
                                      </p:to>
                                    </p:set>
                                    <p:animEffect transition="in" filter="fade">
                                      <p:cBhvr>
                                        <p:cTn id="18" dur="500"/>
                                        <p:tgtEl>
                                          <p:spTgt spid="10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07265D-E108-4EE4-9BC9-C8C857127ECB}"/>
              </a:ext>
            </a:extLst>
          </p:cNvPr>
          <p:cNvSpPr>
            <a:spLocks noGrp="1"/>
          </p:cNvSpPr>
          <p:nvPr>
            <p:ph type="title"/>
          </p:nvPr>
        </p:nvSpPr>
        <p:spPr/>
        <p:txBody>
          <a:bodyPr>
            <a:normAutofit fontScale="90000"/>
          </a:bodyPr>
          <a:lstStyle/>
          <a:p>
            <a:r>
              <a:rPr lang="en-GB" dirty="0"/>
              <a:t>Summary</a:t>
            </a:r>
          </a:p>
        </p:txBody>
      </p:sp>
      <p:sp>
        <p:nvSpPr>
          <p:cNvPr id="7" name="Content Placeholder 6">
            <a:extLst>
              <a:ext uri="{FF2B5EF4-FFF2-40B4-BE49-F238E27FC236}">
                <a16:creationId xmlns:a16="http://schemas.microsoft.com/office/drawing/2014/main" id="{4518A78E-7D1A-4A9A-9D5F-DBAF88DCD7B3}"/>
              </a:ext>
            </a:extLst>
          </p:cNvPr>
          <p:cNvSpPr>
            <a:spLocks noGrp="1"/>
          </p:cNvSpPr>
          <p:nvPr>
            <p:ph idx="33"/>
          </p:nvPr>
        </p:nvSpPr>
        <p:spPr>
          <a:xfrm>
            <a:off x="466369" y="1525594"/>
            <a:ext cx="6955021" cy="4603910"/>
          </a:xfrm>
        </p:spPr>
        <p:txBody>
          <a:bodyPr/>
          <a:lstStyle/>
          <a:p>
            <a:pPr marL="457200" indent="-457200">
              <a:buClr>
                <a:schemeClr val="bg1">
                  <a:lumMod val="50000"/>
                </a:schemeClr>
              </a:buClr>
              <a:buFont typeface="Arial" panose="020B0604020202020204" pitchFamily="34" charset="0"/>
              <a:buChar char="•"/>
            </a:pPr>
            <a:r>
              <a:rPr lang="en-GB" b="0" dirty="0">
                <a:latin typeface="+mn-lt"/>
              </a:rPr>
              <a:t>Don’t expose your APIs without considering security</a:t>
            </a:r>
          </a:p>
          <a:p>
            <a:pPr marL="457200" indent="-457200">
              <a:buClr>
                <a:schemeClr val="bg1">
                  <a:lumMod val="50000"/>
                </a:schemeClr>
              </a:buClr>
              <a:buFont typeface="Arial" panose="020B0604020202020204" pitchFamily="34" charset="0"/>
              <a:buChar char="•"/>
            </a:pPr>
            <a:r>
              <a:rPr lang="en-GB" b="0" dirty="0">
                <a:latin typeface="+mn-lt"/>
              </a:rPr>
              <a:t>The range of options is wide, but something is better than nothing :)</a:t>
            </a:r>
          </a:p>
          <a:p>
            <a:pPr marL="457200" indent="-457200">
              <a:buClr>
                <a:schemeClr val="bg1">
                  <a:lumMod val="50000"/>
                </a:schemeClr>
              </a:buClr>
              <a:buFont typeface="Arial" panose="020B0604020202020204" pitchFamily="34" charset="0"/>
              <a:buChar char="•"/>
            </a:pPr>
            <a:r>
              <a:rPr lang="en-GB" b="0" dirty="0">
                <a:latin typeface="+mn-lt"/>
              </a:rPr>
              <a:t>Don’t re-invent the wheel, let Azure Services do the heavy lifting</a:t>
            </a:r>
          </a:p>
          <a:p>
            <a:pPr marL="457200" indent="-457200">
              <a:buClr>
                <a:schemeClr val="bg1">
                  <a:lumMod val="50000"/>
                </a:schemeClr>
              </a:buClr>
              <a:buFont typeface="Arial" panose="020B0604020202020204" pitchFamily="34" charset="0"/>
              <a:buChar char="•"/>
            </a:pPr>
            <a:r>
              <a:rPr lang="en-GB" b="0" dirty="0">
                <a:latin typeface="+mn-lt"/>
              </a:rPr>
              <a:t>Securing Kubernetes is complex, but there’s tools to help</a:t>
            </a:r>
          </a:p>
        </p:txBody>
      </p:sp>
      <p:grpSp>
        <p:nvGrpSpPr>
          <p:cNvPr id="3" name="Group 2">
            <a:extLst>
              <a:ext uri="{FF2B5EF4-FFF2-40B4-BE49-F238E27FC236}">
                <a16:creationId xmlns:a16="http://schemas.microsoft.com/office/drawing/2014/main" id="{6763B3D6-64B1-4F7D-AEFB-812160CD4451}"/>
              </a:ext>
            </a:extLst>
          </p:cNvPr>
          <p:cNvGrpSpPr/>
          <p:nvPr/>
        </p:nvGrpSpPr>
        <p:grpSpPr>
          <a:xfrm>
            <a:off x="8441910" y="2921245"/>
            <a:ext cx="3160582" cy="3339340"/>
            <a:chOff x="8441910" y="2921245"/>
            <a:chExt cx="3160582" cy="3339340"/>
          </a:xfrm>
        </p:grpSpPr>
        <p:sp>
          <p:nvSpPr>
            <p:cNvPr id="10" name="TextBox 9">
              <a:extLst>
                <a:ext uri="{FF2B5EF4-FFF2-40B4-BE49-F238E27FC236}">
                  <a16:creationId xmlns:a16="http://schemas.microsoft.com/office/drawing/2014/main" id="{F26F480A-1B96-40E9-9745-6E9DF655A341}"/>
                </a:ext>
              </a:extLst>
            </p:cNvPr>
            <p:cNvSpPr txBox="1"/>
            <p:nvPr/>
          </p:nvSpPr>
          <p:spPr>
            <a:xfrm>
              <a:off x="9623566" y="5583477"/>
              <a:ext cx="1240724" cy="677108"/>
            </a:xfrm>
            <a:prstGeom prst="rect">
              <a:avLst/>
            </a:prstGeom>
          </p:spPr>
          <p:txBody>
            <a:bodyPr wrap="none" lIns="0" tIns="0" rIns="0" bIns="0" rtlCol="0" anchor="t" anchorCtr="0">
              <a:spAutoFit/>
            </a:bodyPr>
            <a:lstStyle/>
            <a:p>
              <a:r>
                <a:rPr lang="en-GB" sz="4400" dirty="0"/>
                <a:t>Q&amp;A</a:t>
              </a:r>
            </a:p>
          </p:txBody>
        </p:sp>
        <p:grpSp>
          <p:nvGrpSpPr>
            <p:cNvPr id="11" name="Content Placeholder 8" descr="Chat">
              <a:extLst>
                <a:ext uri="{FF2B5EF4-FFF2-40B4-BE49-F238E27FC236}">
                  <a16:creationId xmlns:a16="http://schemas.microsoft.com/office/drawing/2014/main" id="{A94C186E-6FC7-493D-BEBE-C55841E79832}"/>
                </a:ext>
              </a:extLst>
            </p:cNvPr>
            <p:cNvGrpSpPr/>
            <p:nvPr/>
          </p:nvGrpSpPr>
          <p:grpSpPr>
            <a:xfrm>
              <a:off x="8441910" y="2921245"/>
              <a:ext cx="3160582" cy="3160582"/>
              <a:chOff x="7552910" y="2305553"/>
              <a:chExt cx="3160582" cy="3160582"/>
            </a:xfrm>
          </p:grpSpPr>
          <p:sp>
            <p:nvSpPr>
              <p:cNvPr id="12" name="Freeform: Shape 11">
                <a:extLst>
                  <a:ext uri="{FF2B5EF4-FFF2-40B4-BE49-F238E27FC236}">
                    <a16:creationId xmlns:a16="http://schemas.microsoft.com/office/drawing/2014/main" id="{9A8C55DA-3FEC-4DDB-BC6E-FFADA3FF7B41}"/>
                  </a:ext>
                </a:extLst>
              </p:cNvPr>
              <p:cNvSpPr/>
              <p:nvPr/>
            </p:nvSpPr>
            <p:spPr>
              <a:xfrm>
                <a:off x="7816291" y="2964007"/>
                <a:ext cx="1646136" cy="1481522"/>
              </a:xfrm>
              <a:custGeom>
                <a:avLst/>
                <a:gdLst>
                  <a:gd name="connsiteX0" fmla="*/ 1119373 w 1646136"/>
                  <a:gd name="connsiteY0" fmla="*/ 230459 h 1481522"/>
                  <a:gd name="connsiteX1" fmla="*/ 1646137 w 1646136"/>
                  <a:gd name="connsiteY1" fmla="*/ 230459 h 1481522"/>
                  <a:gd name="connsiteX2" fmla="*/ 1646137 w 1646136"/>
                  <a:gd name="connsiteY2" fmla="*/ 131691 h 1481522"/>
                  <a:gd name="connsiteX3" fmla="*/ 1514446 w 1646136"/>
                  <a:gd name="connsiteY3" fmla="*/ 0 h 1481522"/>
                  <a:gd name="connsiteX4" fmla="*/ 131691 w 1646136"/>
                  <a:gd name="connsiteY4" fmla="*/ 0 h 1481522"/>
                  <a:gd name="connsiteX5" fmla="*/ 0 w 1646136"/>
                  <a:gd name="connsiteY5" fmla="*/ 131691 h 1481522"/>
                  <a:gd name="connsiteX6" fmla="*/ 0 w 1646136"/>
                  <a:gd name="connsiteY6" fmla="*/ 1020605 h 1481522"/>
                  <a:gd name="connsiteX7" fmla="*/ 131691 w 1646136"/>
                  <a:gd name="connsiteY7" fmla="*/ 1152296 h 1481522"/>
                  <a:gd name="connsiteX8" fmla="*/ 329227 w 1646136"/>
                  <a:gd name="connsiteY8" fmla="*/ 1152296 h 1481522"/>
                  <a:gd name="connsiteX9" fmla="*/ 329227 w 1646136"/>
                  <a:gd name="connsiteY9" fmla="*/ 1481523 h 1481522"/>
                  <a:gd name="connsiteX10" fmla="*/ 658455 w 1646136"/>
                  <a:gd name="connsiteY10" fmla="*/ 1152296 h 1481522"/>
                  <a:gd name="connsiteX11" fmla="*/ 855991 w 1646136"/>
                  <a:gd name="connsiteY11" fmla="*/ 1152296 h 1481522"/>
                  <a:gd name="connsiteX12" fmla="*/ 855991 w 1646136"/>
                  <a:gd name="connsiteY12" fmla="*/ 493841 h 1481522"/>
                  <a:gd name="connsiteX13" fmla="*/ 1119373 w 1646136"/>
                  <a:gd name="connsiteY13" fmla="*/ 230459 h 148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6136" h="1481522">
                    <a:moveTo>
                      <a:pt x="1119373" y="230459"/>
                    </a:moveTo>
                    <a:lnTo>
                      <a:pt x="1646137" y="230459"/>
                    </a:lnTo>
                    <a:lnTo>
                      <a:pt x="1646137" y="131691"/>
                    </a:lnTo>
                    <a:cubicBezTo>
                      <a:pt x="1646137" y="59261"/>
                      <a:pt x="1586876" y="0"/>
                      <a:pt x="1514446" y="0"/>
                    </a:cubicBezTo>
                    <a:lnTo>
                      <a:pt x="131691" y="0"/>
                    </a:lnTo>
                    <a:cubicBezTo>
                      <a:pt x="59261" y="0"/>
                      <a:pt x="0" y="59261"/>
                      <a:pt x="0" y="131691"/>
                    </a:cubicBezTo>
                    <a:lnTo>
                      <a:pt x="0" y="1020605"/>
                    </a:lnTo>
                    <a:cubicBezTo>
                      <a:pt x="0" y="1093035"/>
                      <a:pt x="59261" y="1152296"/>
                      <a:pt x="131691" y="1152296"/>
                    </a:cubicBezTo>
                    <a:lnTo>
                      <a:pt x="329227" y="1152296"/>
                    </a:lnTo>
                    <a:lnTo>
                      <a:pt x="329227" y="1481523"/>
                    </a:lnTo>
                    <a:lnTo>
                      <a:pt x="658455" y="1152296"/>
                    </a:lnTo>
                    <a:lnTo>
                      <a:pt x="855991" y="1152296"/>
                    </a:lnTo>
                    <a:lnTo>
                      <a:pt x="855991" y="493841"/>
                    </a:lnTo>
                    <a:cubicBezTo>
                      <a:pt x="855991" y="348981"/>
                      <a:pt x="974513" y="230459"/>
                      <a:pt x="1119373" y="230459"/>
                    </a:cubicBezTo>
                    <a:close/>
                  </a:path>
                </a:pathLst>
              </a:custGeom>
              <a:solidFill>
                <a:schemeClr val="tx1">
                  <a:lumMod val="85000"/>
                  <a:lumOff val="15000"/>
                </a:schemeClr>
              </a:solidFill>
              <a:ln w="32841"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8998804B-7BD7-4C7E-8D82-3492D2550E5C}"/>
                  </a:ext>
                </a:extLst>
              </p:cNvPr>
              <p:cNvSpPr/>
              <p:nvPr/>
            </p:nvSpPr>
            <p:spPr>
              <a:xfrm>
                <a:off x="8803973" y="3326157"/>
                <a:ext cx="1646136" cy="1481522"/>
              </a:xfrm>
              <a:custGeom>
                <a:avLst/>
                <a:gdLst>
                  <a:gd name="connsiteX0" fmla="*/ 1514446 w 1646136"/>
                  <a:gd name="connsiteY0" fmla="*/ 0 h 1481522"/>
                  <a:gd name="connsiteX1" fmla="*/ 131691 w 1646136"/>
                  <a:gd name="connsiteY1" fmla="*/ 0 h 1481522"/>
                  <a:gd name="connsiteX2" fmla="*/ 0 w 1646136"/>
                  <a:gd name="connsiteY2" fmla="*/ 131691 h 1481522"/>
                  <a:gd name="connsiteX3" fmla="*/ 0 w 1646136"/>
                  <a:gd name="connsiteY3" fmla="*/ 1020605 h 1481522"/>
                  <a:gd name="connsiteX4" fmla="*/ 131691 w 1646136"/>
                  <a:gd name="connsiteY4" fmla="*/ 1152296 h 1481522"/>
                  <a:gd name="connsiteX5" fmla="*/ 987682 w 1646136"/>
                  <a:gd name="connsiteY5" fmla="*/ 1152296 h 1481522"/>
                  <a:gd name="connsiteX6" fmla="*/ 1316909 w 1646136"/>
                  <a:gd name="connsiteY6" fmla="*/ 1481523 h 1481522"/>
                  <a:gd name="connsiteX7" fmla="*/ 1316909 w 1646136"/>
                  <a:gd name="connsiteY7" fmla="*/ 1152296 h 1481522"/>
                  <a:gd name="connsiteX8" fmla="*/ 1514446 w 1646136"/>
                  <a:gd name="connsiteY8" fmla="*/ 1152296 h 1481522"/>
                  <a:gd name="connsiteX9" fmla="*/ 1646137 w 1646136"/>
                  <a:gd name="connsiteY9" fmla="*/ 1020605 h 1481522"/>
                  <a:gd name="connsiteX10" fmla="*/ 1646137 w 1646136"/>
                  <a:gd name="connsiteY10" fmla="*/ 131691 h 1481522"/>
                  <a:gd name="connsiteX11" fmla="*/ 1514446 w 1646136"/>
                  <a:gd name="connsiteY11" fmla="*/ 0 h 1481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6136" h="1481522">
                    <a:moveTo>
                      <a:pt x="1514446" y="0"/>
                    </a:moveTo>
                    <a:lnTo>
                      <a:pt x="131691" y="0"/>
                    </a:lnTo>
                    <a:cubicBezTo>
                      <a:pt x="59261" y="0"/>
                      <a:pt x="0" y="59261"/>
                      <a:pt x="0" y="131691"/>
                    </a:cubicBezTo>
                    <a:lnTo>
                      <a:pt x="0" y="1020605"/>
                    </a:lnTo>
                    <a:cubicBezTo>
                      <a:pt x="0" y="1093035"/>
                      <a:pt x="59261" y="1152296"/>
                      <a:pt x="131691" y="1152296"/>
                    </a:cubicBezTo>
                    <a:lnTo>
                      <a:pt x="987682" y="1152296"/>
                    </a:lnTo>
                    <a:lnTo>
                      <a:pt x="1316909" y="1481523"/>
                    </a:lnTo>
                    <a:lnTo>
                      <a:pt x="1316909" y="1152296"/>
                    </a:lnTo>
                    <a:lnTo>
                      <a:pt x="1514446" y="1152296"/>
                    </a:lnTo>
                    <a:cubicBezTo>
                      <a:pt x="1586876" y="1152296"/>
                      <a:pt x="1646137" y="1093035"/>
                      <a:pt x="1646137" y="1020605"/>
                    </a:cubicBezTo>
                    <a:lnTo>
                      <a:pt x="1646137" y="131691"/>
                    </a:lnTo>
                    <a:cubicBezTo>
                      <a:pt x="1646137" y="59261"/>
                      <a:pt x="1586876" y="0"/>
                      <a:pt x="1514446" y="0"/>
                    </a:cubicBezTo>
                    <a:close/>
                  </a:path>
                </a:pathLst>
              </a:custGeom>
              <a:solidFill>
                <a:srgbClr val="1490DF"/>
              </a:solidFill>
              <a:ln w="32841" cap="flat">
                <a:noFill/>
                <a:prstDash val="solid"/>
                <a:miter/>
              </a:ln>
            </p:spPr>
            <p:txBody>
              <a:bodyPr rtlCol="0" anchor="ctr"/>
              <a:lstStyle/>
              <a:p>
                <a:endParaRPr lang="en-GB"/>
              </a:p>
            </p:txBody>
          </p:sp>
        </p:grpSp>
      </p:grpSp>
      <p:grpSp>
        <p:nvGrpSpPr>
          <p:cNvPr id="16" name="Group 15">
            <a:extLst>
              <a:ext uri="{FF2B5EF4-FFF2-40B4-BE49-F238E27FC236}">
                <a16:creationId xmlns:a16="http://schemas.microsoft.com/office/drawing/2014/main" id="{B5539D89-9793-48CA-A986-E05F3B8B1CB6}"/>
              </a:ext>
            </a:extLst>
          </p:cNvPr>
          <p:cNvGrpSpPr/>
          <p:nvPr/>
        </p:nvGrpSpPr>
        <p:grpSpPr>
          <a:xfrm>
            <a:off x="9866116" y="236083"/>
            <a:ext cx="2317878" cy="2372274"/>
            <a:chOff x="7717826" y="1681933"/>
            <a:chExt cx="3702050" cy="3788930"/>
          </a:xfrm>
        </p:grpSpPr>
        <p:pic>
          <p:nvPicPr>
            <p:cNvPr id="14" name="Graphic 13">
              <a:extLst>
                <a:ext uri="{FF2B5EF4-FFF2-40B4-BE49-F238E27FC236}">
                  <a16:creationId xmlns:a16="http://schemas.microsoft.com/office/drawing/2014/main" id="{F06A3943-3B83-4B9C-A2E7-FD272947D3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7826" y="1681933"/>
              <a:ext cx="2528888" cy="2528888"/>
            </a:xfrm>
            <a:prstGeom prst="rect">
              <a:avLst/>
            </a:prstGeom>
          </p:spPr>
        </p:pic>
        <p:pic>
          <p:nvPicPr>
            <p:cNvPr id="15" name="Graphic 14">
              <a:extLst>
                <a:ext uri="{FF2B5EF4-FFF2-40B4-BE49-F238E27FC236}">
                  <a16:creationId xmlns:a16="http://schemas.microsoft.com/office/drawing/2014/main" id="{7644296B-EFA0-4600-9B91-B6201B8B31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73551" y="3124538"/>
              <a:ext cx="2346325" cy="2346325"/>
            </a:xfrm>
            <a:prstGeom prst="rect">
              <a:avLst/>
            </a:prstGeom>
          </p:spPr>
        </p:pic>
      </p:grpSp>
      <p:sp>
        <p:nvSpPr>
          <p:cNvPr id="2" name="Rectangle 1">
            <a:extLst>
              <a:ext uri="{FF2B5EF4-FFF2-40B4-BE49-F238E27FC236}">
                <a16:creationId xmlns:a16="http://schemas.microsoft.com/office/drawing/2014/main" id="{134659F1-436D-498B-B038-E2AE6E421FE2}"/>
              </a:ext>
            </a:extLst>
          </p:cNvPr>
          <p:cNvSpPr/>
          <p:nvPr/>
        </p:nvSpPr>
        <p:spPr>
          <a:xfrm>
            <a:off x="9119081" y="6421374"/>
            <a:ext cx="2026517" cy="400110"/>
          </a:xfrm>
          <a:prstGeom prst="rect">
            <a:avLst/>
          </a:prstGeom>
        </p:spPr>
        <p:txBody>
          <a:bodyPr wrap="none">
            <a:spAutoFit/>
          </a:bodyPr>
          <a:lstStyle/>
          <a:p>
            <a:r>
              <a:rPr lang="en-GB" sz="2000" dirty="0"/>
              <a:t>@BenCodeGeek</a:t>
            </a:r>
          </a:p>
        </p:txBody>
      </p:sp>
    </p:spTree>
    <p:extLst>
      <p:ext uri="{BB962C8B-B14F-4D97-AF65-F5344CB8AC3E}">
        <p14:creationId xmlns:p14="http://schemas.microsoft.com/office/powerpoint/2010/main" val="64081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A53BBB2-02BF-498D-A513-C52985E1B870}"/>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151533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33E7CE53-4C82-4316-8235-7C4D66A9A865}"/>
              </a:ext>
            </a:extLst>
          </p:cNvPr>
          <p:cNvSpPr/>
          <p:nvPr/>
        </p:nvSpPr>
        <p:spPr>
          <a:xfrm>
            <a:off x="6576256" y="1317195"/>
            <a:ext cx="5500022" cy="5440131"/>
          </a:xfrm>
          <a:prstGeom prst="roundRect">
            <a:avLst>
              <a:gd name="adj" fmla="val 2914"/>
            </a:avLst>
          </a:prstGeom>
          <a:solidFill>
            <a:schemeClr val="bg1">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907C16AE-326E-4CB8-8574-2D5E3A22659D}"/>
              </a:ext>
            </a:extLst>
          </p:cNvPr>
          <p:cNvSpPr/>
          <p:nvPr/>
        </p:nvSpPr>
        <p:spPr>
          <a:xfrm>
            <a:off x="8544594" y="3280332"/>
            <a:ext cx="1563346" cy="1595241"/>
          </a:xfrm>
          <a:prstGeom prst="ellipse">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D6ABA88F-8BC5-4EDF-BC34-1DF26016B3B9}"/>
              </a:ext>
            </a:extLst>
          </p:cNvPr>
          <p:cNvSpPr>
            <a:spLocks noGrp="1"/>
          </p:cNvSpPr>
          <p:nvPr>
            <p:ph type="title"/>
          </p:nvPr>
        </p:nvSpPr>
        <p:spPr>
          <a:xfrm>
            <a:off x="466368" y="397982"/>
            <a:ext cx="11503738" cy="647641"/>
          </a:xfrm>
        </p:spPr>
        <p:txBody>
          <a:bodyPr/>
          <a:lstStyle/>
          <a:p>
            <a:r>
              <a:rPr lang="en-GB" dirty="0"/>
              <a:t>Operationalizing a Model</a:t>
            </a:r>
          </a:p>
        </p:txBody>
      </p:sp>
      <p:pic>
        <p:nvPicPr>
          <p:cNvPr id="12" name="Graphic 11">
            <a:extLst>
              <a:ext uri="{FF2B5EF4-FFF2-40B4-BE49-F238E27FC236}">
                <a16:creationId xmlns:a16="http://schemas.microsoft.com/office/drawing/2014/main" id="{385ED5B8-4D59-4B09-912C-8F676DE616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8202" y="3610443"/>
            <a:ext cx="796131" cy="796131"/>
          </a:xfrm>
          <a:prstGeom prst="rect">
            <a:avLst/>
          </a:prstGeom>
        </p:spPr>
      </p:pic>
      <p:sp>
        <p:nvSpPr>
          <p:cNvPr id="20" name="Left Brace 19">
            <a:extLst>
              <a:ext uri="{FF2B5EF4-FFF2-40B4-BE49-F238E27FC236}">
                <a16:creationId xmlns:a16="http://schemas.microsoft.com/office/drawing/2014/main" id="{0D52997B-54F9-4BED-B4D6-E31B0EF90225}"/>
              </a:ext>
            </a:extLst>
          </p:cNvPr>
          <p:cNvSpPr/>
          <p:nvPr/>
        </p:nvSpPr>
        <p:spPr>
          <a:xfrm>
            <a:off x="5658033" y="1317195"/>
            <a:ext cx="715708" cy="5440131"/>
          </a:xfrm>
          <a:prstGeom prst="leftBrace">
            <a:avLst>
              <a:gd name="adj1" fmla="val 42137"/>
              <a:gd name="adj2" fmla="val 50000"/>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23" name="Graphic 21" descr="Programmer">
            <a:extLst>
              <a:ext uri="{FF2B5EF4-FFF2-40B4-BE49-F238E27FC236}">
                <a16:creationId xmlns:a16="http://schemas.microsoft.com/office/drawing/2014/main" id="{4213E3B5-5CB4-4BF3-BA91-83D53B1E9B26}"/>
              </a:ext>
            </a:extLst>
          </p:cNvPr>
          <p:cNvGrpSpPr/>
          <p:nvPr/>
        </p:nvGrpSpPr>
        <p:grpSpPr>
          <a:xfrm>
            <a:off x="737438" y="2882872"/>
            <a:ext cx="2018904" cy="2018904"/>
            <a:chOff x="466369" y="2334232"/>
            <a:chExt cx="2018904" cy="2018904"/>
          </a:xfrm>
        </p:grpSpPr>
        <p:sp>
          <p:nvSpPr>
            <p:cNvPr id="24" name="Freeform: Shape 23">
              <a:extLst>
                <a:ext uri="{FF2B5EF4-FFF2-40B4-BE49-F238E27FC236}">
                  <a16:creationId xmlns:a16="http://schemas.microsoft.com/office/drawing/2014/main" id="{22071D96-4D9B-4C30-8BCD-EB8D02D3794A}"/>
                </a:ext>
              </a:extLst>
            </p:cNvPr>
            <p:cNvSpPr/>
            <p:nvPr/>
          </p:nvSpPr>
          <p:spPr>
            <a:xfrm>
              <a:off x="1139337" y="2628655"/>
              <a:ext cx="672968" cy="672968"/>
            </a:xfrm>
            <a:custGeom>
              <a:avLst/>
              <a:gdLst>
                <a:gd name="connsiteX0" fmla="*/ 672968 w 672968"/>
                <a:gd name="connsiteY0" fmla="*/ 336484 h 672968"/>
                <a:gd name="connsiteX1" fmla="*/ 336484 w 672968"/>
                <a:gd name="connsiteY1" fmla="*/ 672968 h 672968"/>
                <a:gd name="connsiteX2" fmla="*/ 0 w 672968"/>
                <a:gd name="connsiteY2" fmla="*/ 336484 h 672968"/>
                <a:gd name="connsiteX3" fmla="*/ 336484 w 672968"/>
                <a:gd name="connsiteY3" fmla="*/ 0 h 672968"/>
                <a:gd name="connsiteX4" fmla="*/ 672968 w 672968"/>
                <a:gd name="connsiteY4" fmla="*/ 336484 h 67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968" h="672968">
                  <a:moveTo>
                    <a:pt x="672968" y="336484"/>
                  </a:moveTo>
                  <a:cubicBezTo>
                    <a:pt x="672968" y="522319"/>
                    <a:pt x="522319" y="672968"/>
                    <a:pt x="336484" y="672968"/>
                  </a:cubicBezTo>
                  <a:cubicBezTo>
                    <a:pt x="150649" y="672968"/>
                    <a:pt x="0" y="522319"/>
                    <a:pt x="0" y="336484"/>
                  </a:cubicBezTo>
                  <a:cubicBezTo>
                    <a:pt x="0" y="150649"/>
                    <a:pt x="150649" y="0"/>
                    <a:pt x="336484" y="0"/>
                  </a:cubicBezTo>
                  <a:cubicBezTo>
                    <a:pt x="522319" y="0"/>
                    <a:pt x="672968" y="150649"/>
                    <a:pt x="672968" y="336484"/>
                  </a:cubicBezTo>
                  <a:close/>
                </a:path>
              </a:pathLst>
            </a:custGeom>
            <a:solidFill>
              <a:schemeClr val="bg1">
                <a:lumMod val="75000"/>
              </a:schemeClr>
            </a:solidFill>
            <a:ln w="2093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80ED5375-39C7-450D-89AC-AA238739D133}"/>
                </a:ext>
              </a:extLst>
            </p:cNvPr>
            <p:cNvSpPr/>
            <p:nvPr/>
          </p:nvSpPr>
          <p:spPr>
            <a:xfrm>
              <a:off x="802194" y="3301833"/>
              <a:ext cx="1346820" cy="786321"/>
            </a:xfrm>
            <a:custGeom>
              <a:avLst/>
              <a:gdLst>
                <a:gd name="connsiteX0" fmla="*/ 1283504 w 1346820"/>
                <a:gd name="connsiteY0" fmla="*/ 250260 h 786321"/>
                <a:gd name="connsiteX1" fmla="*/ 1222516 w 1346820"/>
                <a:gd name="connsiteY1" fmla="*/ 137538 h 786321"/>
                <a:gd name="connsiteX2" fmla="*/ 925989 w 1346820"/>
                <a:gd name="connsiteY2" fmla="*/ 7361 h 786321"/>
                <a:gd name="connsiteX3" fmla="*/ 888766 w 1346820"/>
                <a:gd name="connsiteY3" fmla="*/ 0 h 786321"/>
                <a:gd name="connsiteX4" fmla="*/ 460800 w 1346820"/>
                <a:gd name="connsiteY4" fmla="*/ 0 h 786321"/>
                <a:gd name="connsiteX5" fmla="*/ 422946 w 1346820"/>
                <a:gd name="connsiteY5" fmla="*/ 6940 h 786321"/>
                <a:gd name="connsiteX6" fmla="*/ 124737 w 1346820"/>
                <a:gd name="connsiteY6" fmla="*/ 137538 h 786321"/>
                <a:gd name="connsiteX7" fmla="*/ 63749 w 1346820"/>
                <a:gd name="connsiteY7" fmla="*/ 250260 h 786321"/>
                <a:gd name="connsiteX8" fmla="*/ 658 w 1346820"/>
                <a:gd name="connsiteY8" fmla="*/ 611770 h 786321"/>
                <a:gd name="connsiteX9" fmla="*/ 33886 w 1346820"/>
                <a:gd name="connsiteY9" fmla="*/ 691264 h 786321"/>
                <a:gd name="connsiteX10" fmla="*/ 177943 w 1346820"/>
                <a:gd name="connsiteY10" fmla="*/ 786321 h 786321"/>
                <a:gd name="connsiteX11" fmla="*/ 177943 w 1346820"/>
                <a:gd name="connsiteY11" fmla="*/ 331016 h 786321"/>
                <a:gd name="connsiteX12" fmla="*/ 273419 w 1346820"/>
                <a:gd name="connsiteY12" fmla="*/ 235537 h 786321"/>
                <a:gd name="connsiteX13" fmla="*/ 274052 w 1346820"/>
                <a:gd name="connsiteY13" fmla="*/ 235539 h 786321"/>
                <a:gd name="connsiteX14" fmla="*/ 1073201 w 1346820"/>
                <a:gd name="connsiteY14" fmla="*/ 235539 h 786321"/>
                <a:gd name="connsiteX15" fmla="*/ 1168679 w 1346820"/>
                <a:gd name="connsiteY15" fmla="*/ 331016 h 786321"/>
                <a:gd name="connsiteX16" fmla="*/ 1168679 w 1346820"/>
                <a:gd name="connsiteY16" fmla="*/ 774754 h 786321"/>
                <a:gd name="connsiteX17" fmla="*/ 1320517 w 1346820"/>
                <a:gd name="connsiteY17" fmla="*/ 679487 h 786321"/>
                <a:gd name="connsiteX18" fmla="*/ 1346594 w 1346820"/>
                <a:gd name="connsiteY18" fmla="*/ 624809 h 786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6820" h="786321">
                  <a:moveTo>
                    <a:pt x="1283504" y="250260"/>
                  </a:moveTo>
                  <a:cubicBezTo>
                    <a:pt x="1277767" y="206452"/>
                    <a:pt x="1256049" y="166307"/>
                    <a:pt x="1222516" y="137538"/>
                  </a:cubicBezTo>
                  <a:cubicBezTo>
                    <a:pt x="1132668" y="76014"/>
                    <a:pt x="1032091" y="31861"/>
                    <a:pt x="925989" y="7361"/>
                  </a:cubicBezTo>
                  <a:cubicBezTo>
                    <a:pt x="914002" y="4627"/>
                    <a:pt x="901384" y="2313"/>
                    <a:pt x="888766" y="0"/>
                  </a:cubicBezTo>
                  <a:cubicBezTo>
                    <a:pt x="758349" y="83566"/>
                    <a:pt x="591217" y="83566"/>
                    <a:pt x="460800" y="0"/>
                  </a:cubicBezTo>
                  <a:lnTo>
                    <a:pt x="422946" y="6940"/>
                  </a:lnTo>
                  <a:cubicBezTo>
                    <a:pt x="316745" y="32921"/>
                    <a:pt x="215850" y="77105"/>
                    <a:pt x="124737" y="137538"/>
                  </a:cubicBezTo>
                  <a:cubicBezTo>
                    <a:pt x="87303" y="161512"/>
                    <a:pt x="71741" y="206097"/>
                    <a:pt x="63749" y="250260"/>
                  </a:cubicBezTo>
                  <a:lnTo>
                    <a:pt x="658" y="611770"/>
                  </a:lnTo>
                  <a:cubicBezTo>
                    <a:pt x="-3116" y="642281"/>
                    <a:pt x="9523" y="672514"/>
                    <a:pt x="33886" y="691264"/>
                  </a:cubicBezTo>
                  <a:lnTo>
                    <a:pt x="177943" y="786321"/>
                  </a:lnTo>
                  <a:lnTo>
                    <a:pt x="177943" y="331016"/>
                  </a:lnTo>
                  <a:cubicBezTo>
                    <a:pt x="177941" y="278285"/>
                    <a:pt x="220687" y="235539"/>
                    <a:pt x="273419" y="235537"/>
                  </a:cubicBezTo>
                  <a:cubicBezTo>
                    <a:pt x="273629" y="235537"/>
                    <a:pt x="273841" y="235537"/>
                    <a:pt x="274052" y="235539"/>
                  </a:cubicBezTo>
                  <a:lnTo>
                    <a:pt x="1073201" y="235539"/>
                  </a:lnTo>
                  <a:cubicBezTo>
                    <a:pt x="1125933" y="235539"/>
                    <a:pt x="1168679" y="278285"/>
                    <a:pt x="1168679" y="331016"/>
                  </a:cubicBezTo>
                  <a:lnTo>
                    <a:pt x="1168679" y="774754"/>
                  </a:lnTo>
                  <a:lnTo>
                    <a:pt x="1320517" y="679487"/>
                  </a:lnTo>
                  <a:cubicBezTo>
                    <a:pt x="1338494" y="667349"/>
                    <a:pt x="1348477" y="646417"/>
                    <a:pt x="1346594" y="624809"/>
                  </a:cubicBezTo>
                  <a:close/>
                </a:path>
              </a:pathLst>
            </a:custGeom>
            <a:solidFill>
              <a:srgbClr val="1490DF"/>
            </a:solidFill>
            <a:ln w="2093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996F228-CE53-4029-855B-72AA5520144C}"/>
                </a:ext>
              </a:extLst>
            </p:cNvPr>
            <p:cNvSpPr/>
            <p:nvPr/>
          </p:nvSpPr>
          <p:spPr>
            <a:xfrm>
              <a:off x="861947" y="3579428"/>
              <a:ext cx="1227746" cy="657620"/>
            </a:xfrm>
            <a:custGeom>
              <a:avLst/>
              <a:gdLst>
                <a:gd name="connsiteX0" fmla="*/ 1067496 w 1227746"/>
                <a:gd name="connsiteY0" fmla="*/ 577495 h 657620"/>
                <a:gd name="connsiteX1" fmla="*/ 1067496 w 1227746"/>
                <a:gd name="connsiteY1" fmla="*/ 53421 h 657620"/>
                <a:gd name="connsiteX2" fmla="*/ 1014083 w 1227746"/>
                <a:gd name="connsiteY2" fmla="*/ 0 h 657620"/>
                <a:gd name="connsiteX3" fmla="*/ 1013448 w 1227746"/>
                <a:gd name="connsiteY3" fmla="*/ 4 h 657620"/>
                <a:gd name="connsiteX4" fmla="*/ 214298 w 1227746"/>
                <a:gd name="connsiteY4" fmla="*/ 4 h 657620"/>
                <a:gd name="connsiteX5" fmla="*/ 160881 w 1227746"/>
                <a:gd name="connsiteY5" fmla="*/ 53421 h 657620"/>
                <a:gd name="connsiteX6" fmla="*/ 160881 w 1227746"/>
                <a:gd name="connsiteY6" fmla="*/ 577495 h 657620"/>
                <a:gd name="connsiteX7" fmla="*/ 0 w 1227746"/>
                <a:gd name="connsiteY7" fmla="*/ 577495 h 657620"/>
                <a:gd name="connsiteX8" fmla="*/ 0 w 1227746"/>
                <a:gd name="connsiteY8" fmla="*/ 604203 h 657620"/>
                <a:gd name="connsiteX9" fmla="*/ 53417 w 1227746"/>
                <a:gd name="connsiteY9" fmla="*/ 657620 h 657620"/>
                <a:gd name="connsiteX10" fmla="*/ 1174329 w 1227746"/>
                <a:gd name="connsiteY10" fmla="*/ 657620 h 657620"/>
                <a:gd name="connsiteX11" fmla="*/ 1227746 w 1227746"/>
                <a:gd name="connsiteY11" fmla="*/ 604203 h 657620"/>
                <a:gd name="connsiteX12" fmla="*/ 1227746 w 1227746"/>
                <a:gd name="connsiteY12" fmla="*/ 577495 h 657620"/>
                <a:gd name="connsiteX13" fmla="*/ 504936 w 1227746"/>
                <a:gd name="connsiteY13" fmla="*/ 401892 h 657620"/>
                <a:gd name="connsiteX14" fmla="*/ 475284 w 1227746"/>
                <a:gd name="connsiteY14" fmla="*/ 431545 h 657620"/>
                <a:gd name="connsiteX15" fmla="*/ 357304 w 1227746"/>
                <a:gd name="connsiteY15" fmla="*/ 313565 h 657620"/>
                <a:gd name="connsiteX16" fmla="*/ 475284 w 1227746"/>
                <a:gd name="connsiteY16" fmla="*/ 195586 h 657620"/>
                <a:gd name="connsiteX17" fmla="*/ 504936 w 1227746"/>
                <a:gd name="connsiteY17" fmla="*/ 225238 h 657620"/>
                <a:gd name="connsiteX18" fmla="*/ 416820 w 1227746"/>
                <a:gd name="connsiteY18" fmla="*/ 313565 h 657620"/>
                <a:gd name="connsiteX19" fmla="*/ 583379 w 1227746"/>
                <a:gd name="connsiteY19" fmla="*/ 446266 h 657620"/>
                <a:gd name="connsiteX20" fmla="*/ 544473 w 1227746"/>
                <a:gd name="connsiteY20" fmla="*/ 430073 h 657620"/>
                <a:gd name="connsiteX21" fmla="*/ 643105 w 1227746"/>
                <a:gd name="connsiteY21" fmla="*/ 192010 h 657620"/>
                <a:gd name="connsiteX22" fmla="*/ 681801 w 1227746"/>
                <a:gd name="connsiteY22" fmla="*/ 208204 h 657620"/>
                <a:gd name="connsiteX23" fmla="*/ 751621 w 1227746"/>
                <a:gd name="connsiteY23" fmla="*/ 431545 h 657620"/>
                <a:gd name="connsiteX24" fmla="*/ 721969 w 1227746"/>
                <a:gd name="connsiteY24" fmla="*/ 401892 h 657620"/>
                <a:gd name="connsiteX25" fmla="*/ 810085 w 1227746"/>
                <a:gd name="connsiteY25" fmla="*/ 313565 h 657620"/>
                <a:gd name="connsiteX26" fmla="*/ 721969 w 1227746"/>
                <a:gd name="connsiteY26" fmla="*/ 225238 h 657620"/>
                <a:gd name="connsiteX27" fmla="*/ 751621 w 1227746"/>
                <a:gd name="connsiteY27" fmla="*/ 195586 h 657620"/>
                <a:gd name="connsiteX28" fmla="*/ 869601 w 1227746"/>
                <a:gd name="connsiteY28" fmla="*/ 313565 h 65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7746" h="657620">
                  <a:moveTo>
                    <a:pt x="1067496" y="577495"/>
                  </a:moveTo>
                  <a:lnTo>
                    <a:pt x="1067496" y="53421"/>
                  </a:lnTo>
                  <a:cubicBezTo>
                    <a:pt x="1067498" y="23920"/>
                    <a:pt x="1043584" y="2"/>
                    <a:pt x="1014083" y="0"/>
                  </a:cubicBezTo>
                  <a:cubicBezTo>
                    <a:pt x="1013871" y="0"/>
                    <a:pt x="1013660" y="2"/>
                    <a:pt x="1013448" y="4"/>
                  </a:cubicBezTo>
                  <a:lnTo>
                    <a:pt x="214298" y="4"/>
                  </a:lnTo>
                  <a:cubicBezTo>
                    <a:pt x="184797" y="4"/>
                    <a:pt x="160881" y="23920"/>
                    <a:pt x="160881" y="53421"/>
                  </a:cubicBezTo>
                  <a:lnTo>
                    <a:pt x="160881" y="577495"/>
                  </a:lnTo>
                  <a:lnTo>
                    <a:pt x="0" y="577495"/>
                  </a:lnTo>
                  <a:lnTo>
                    <a:pt x="0" y="604203"/>
                  </a:lnTo>
                  <a:cubicBezTo>
                    <a:pt x="116" y="633656"/>
                    <a:pt x="23964" y="657505"/>
                    <a:pt x="53417" y="657620"/>
                  </a:cubicBezTo>
                  <a:lnTo>
                    <a:pt x="1174329" y="657620"/>
                  </a:lnTo>
                  <a:cubicBezTo>
                    <a:pt x="1203782" y="657505"/>
                    <a:pt x="1227630" y="633656"/>
                    <a:pt x="1227746" y="604203"/>
                  </a:cubicBezTo>
                  <a:lnTo>
                    <a:pt x="1227746" y="577495"/>
                  </a:lnTo>
                  <a:close/>
                  <a:moveTo>
                    <a:pt x="504936" y="401892"/>
                  </a:moveTo>
                  <a:lnTo>
                    <a:pt x="475284" y="431545"/>
                  </a:lnTo>
                  <a:lnTo>
                    <a:pt x="357304" y="313565"/>
                  </a:lnTo>
                  <a:lnTo>
                    <a:pt x="475284" y="195586"/>
                  </a:lnTo>
                  <a:lnTo>
                    <a:pt x="504936" y="225238"/>
                  </a:lnTo>
                  <a:lnTo>
                    <a:pt x="416820" y="313565"/>
                  </a:lnTo>
                  <a:close/>
                  <a:moveTo>
                    <a:pt x="583379" y="446266"/>
                  </a:moveTo>
                  <a:lnTo>
                    <a:pt x="544473" y="430073"/>
                  </a:lnTo>
                  <a:lnTo>
                    <a:pt x="643105" y="192010"/>
                  </a:lnTo>
                  <a:lnTo>
                    <a:pt x="681801" y="208204"/>
                  </a:lnTo>
                  <a:close/>
                  <a:moveTo>
                    <a:pt x="751621" y="431545"/>
                  </a:moveTo>
                  <a:lnTo>
                    <a:pt x="721969" y="401892"/>
                  </a:lnTo>
                  <a:lnTo>
                    <a:pt x="810085" y="313565"/>
                  </a:lnTo>
                  <a:lnTo>
                    <a:pt x="721969" y="225238"/>
                  </a:lnTo>
                  <a:lnTo>
                    <a:pt x="751621" y="195586"/>
                  </a:lnTo>
                  <a:lnTo>
                    <a:pt x="869601" y="313565"/>
                  </a:lnTo>
                  <a:close/>
                </a:path>
              </a:pathLst>
            </a:custGeom>
            <a:solidFill>
              <a:schemeClr val="tx1">
                <a:lumMod val="75000"/>
                <a:lumOff val="25000"/>
              </a:schemeClr>
            </a:solidFill>
            <a:ln w="20935" cap="flat">
              <a:noFill/>
              <a:prstDash val="solid"/>
              <a:miter/>
            </a:ln>
          </p:spPr>
          <p:txBody>
            <a:bodyPr rtlCol="0" anchor="ctr"/>
            <a:lstStyle/>
            <a:p>
              <a:endParaRPr lang="en-GB"/>
            </a:p>
          </p:txBody>
        </p:sp>
      </p:grpSp>
      <p:grpSp>
        <p:nvGrpSpPr>
          <p:cNvPr id="45" name="Group 44">
            <a:extLst>
              <a:ext uri="{FF2B5EF4-FFF2-40B4-BE49-F238E27FC236}">
                <a16:creationId xmlns:a16="http://schemas.microsoft.com/office/drawing/2014/main" id="{863CCF30-0B59-48A0-9F5D-900E35DFEE4A}"/>
              </a:ext>
            </a:extLst>
          </p:cNvPr>
          <p:cNvGrpSpPr/>
          <p:nvPr/>
        </p:nvGrpSpPr>
        <p:grpSpPr>
          <a:xfrm>
            <a:off x="2854336" y="3385693"/>
            <a:ext cx="2388921" cy="2620246"/>
            <a:chOff x="2854336" y="3385693"/>
            <a:chExt cx="2388921" cy="2620246"/>
          </a:xfrm>
        </p:grpSpPr>
        <p:sp>
          <p:nvSpPr>
            <p:cNvPr id="27" name="Arrow: Right 26">
              <a:extLst>
                <a:ext uri="{FF2B5EF4-FFF2-40B4-BE49-F238E27FC236}">
                  <a16:creationId xmlns:a16="http://schemas.microsoft.com/office/drawing/2014/main" id="{8B30BFA2-0AEA-42F4-A066-451DAF52F7F6}"/>
                </a:ext>
              </a:extLst>
            </p:cNvPr>
            <p:cNvSpPr/>
            <p:nvPr/>
          </p:nvSpPr>
          <p:spPr>
            <a:xfrm>
              <a:off x="3339642" y="3385693"/>
              <a:ext cx="1903615" cy="614289"/>
            </a:xfrm>
            <a:prstGeom prst="rightArrow">
              <a:avLst>
                <a:gd name="adj1" fmla="val 41881"/>
                <a:gd name="adj2" fmla="val 52706"/>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Arrow: Right 28">
              <a:extLst>
                <a:ext uri="{FF2B5EF4-FFF2-40B4-BE49-F238E27FC236}">
                  <a16:creationId xmlns:a16="http://schemas.microsoft.com/office/drawing/2014/main" id="{526AC31B-4744-48AC-AA81-27B98A513D2E}"/>
                </a:ext>
              </a:extLst>
            </p:cNvPr>
            <p:cNvSpPr/>
            <p:nvPr/>
          </p:nvSpPr>
          <p:spPr>
            <a:xfrm rot="10800000">
              <a:off x="2854336" y="3850263"/>
              <a:ext cx="1903615" cy="614289"/>
            </a:xfrm>
            <a:prstGeom prst="rightArrow">
              <a:avLst>
                <a:gd name="adj1" fmla="val 41881"/>
                <a:gd name="adj2" fmla="val 52706"/>
              </a:avLst>
            </a:prstGeom>
            <a:solidFill>
              <a:srgbClr val="50E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TextBox 29">
              <a:extLst>
                <a:ext uri="{FF2B5EF4-FFF2-40B4-BE49-F238E27FC236}">
                  <a16:creationId xmlns:a16="http://schemas.microsoft.com/office/drawing/2014/main" id="{EBF6CA68-9BA0-4E1F-A05E-F6547109EDD1}"/>
                </a:ext>
              </a:extLst>
            </p:cNvPr>
            <p:cNvSpPr txBox="1"/>
            <p:nvPr/>
          </p:nvSpPr>
          <p:spPr>
            <a:xfrm>
              <a:off x="3413428" y="4651722"/>
              <a:ext cx="1558119" cy="1354217"/>
            </a:xfrm>
            <a:prstGeom prst="rect">
              <a:avLst/>
            </a:prstGeom>
          </p:spPr>
          <p:txBody>
            <a:bodyPr wrap="none" lIns="0" tIns="0" rIns="0" bIns="0" rtlCol="0" anchor="t" anchorCtr="0">
              <a:spAutoFit/>
            </a:bodyPr>
            <a:lstStyle/>
            <a:p>
              <a:pPr algn="ctr"/>
              <a:r>
                <a:rPr lang="en-GB" sz="4400" dirty="0"/>
                <a:t>HTTP</a:t>
              </a:r>
            </a:p>
            <a:p>
              <a:pPr algn="ctr"/>
              <a:r>
                <a:rPr lang="en-GB" sz="4400" dirty="0"/>
                <a:t>(REST)</a:t>
              </a:r>
            </a:p>
          </p:txBody>
        </p:sp>
      </p:grpSp>
      <p:grpSp>
        <p:nvGrpSpPr>
          <p:cNvPr id="48" name="Group 47">
            <a:extLst>
              <a:ext uri="{FF2B5EF4-FFF2-40B4-BE49-F238E27FC236}">
                <a16:creationId xmlns:a16="http://schemas.microsoft.com/office/drawing/2014/main" id="{48E4DF0E-95AF-41E2-A306-455D4B9EAB88}"/>
              </a:ext>
            </a:extLst>
          </p:cNvPr>
          <p:cNvGrpSpPr/>
          <p:nvPr/>
        </p:nvGrpSpPr>
        <p:grpSpPr>
          <a:xfrm>
            <a:off x="7848202" y="1586109"/>
            <a:ext cx="1083209" cy="1899778"/>
            <a:chOff x="7848202" y="1586109"/>
            <a:chExt cx="1083209" cy="1899778"/>
          </a:xfrm>
        </p:grpSpPr>
        <p:pic>
          <p:nvPicPr>
            <p:cNvPr id="5" name="Graphic 4">
              <a:extLst>
                <a:ext uri="{FF2B5EF4-FFF2-40B4-BE49-F238E27FC236}">
                  <a16:creationId xmlns:a16="http://schemas.microsoft.com/office/drawing/2014/main" id="{D672F82A-CAEB-4C6B-88E1-7F2CC49B06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8202" y="2058276"/>
              <a:ext cx="1080000" cy="1080000"/>
            </a:xfrm>
            <a:prstGeom prst="rect">
              <a:avLst/>
            </a:prstGeom>
          </p:spPr>
        </p:pic>
        <p:sp>
          <p:nvSpPr>
            <p:cNvPr id="31" name="TextBox 30">
              <a:extLst>
                <a:ext uri="{FF2B5EF4-FFF2-40B4-BE49-F238E27FC236}">
                  <a16:creationId xmlns:a16="http://schemas.microsoft.com/office/drawing/2014/main" id="{34A055F6-50D8-4547-8506-640DBFFE8D34}"/>
                </a:ext>
              </a:extLst>
            </p:cNvPr>
            <p:cNvSpPr txBox="1"/>
            <p:nvPr/>
          </p:nvSpPr>
          <p:spPr>
            <a:xfrm>
              <a:off x="7923558" y="1586109"/>
              <a:ext cx="929288" cy="430887"/>
            </a:xfrm>
            <a:prstGeom prst="rect">
              <a:avLst/>
            </a:prstGeom>
          </p:spPr>
          <p:txBody>
            <a:bodyPr wrap="square" lIns="0" tIns="0" rIns="0" bIns="0" rtlCol="0" anchor="t" anchorCtr="0">
              <a:spAutoFit/>
            </a:bodyPr>
            <a:lstStyle/>
            <a:p>
              <a:pPr algn="ctr"/>
              <a:r>
                <a:rPr lang="en-GB" sz="1400" dirty="0"/>
                <a:t>Container</a:t>
              </a:r>
            </a:p>
            <a:p>
              <a:pPr algn="ctr"/>
              <a:r>
                <a:rPr lang="en-GB" sz="1400" dirty="0"/>
                <a:t>Instances</a:t>
              </a:r>
            </a:p>
          </p:txBody>
        </p:sp>
        <p:sp>
          <p:nvSpPr>
            <p:cNvPr id="38" name="Arrow: Down 37">
              <a:extLst>
                <a:ext uri="{FF2B5EF4-FFF2-40B4-BE49-F238E27FC236}">
                  <a16:creationId xmlns:a16="http://schemas.microsoft.com/office/drawing/2014/main" id="{871B2E17-BA45-4816-9D53-06EF906D288A}"/>
                </a:ext>
              </a:extLst>
            </p:cNvPr>
            <p:cNvSpPr/>
            <p:nvPr/>
          </p:nvSpPr>
          <p:spPr>
            <a:xfrm rot="8456302">
              <a:off x="8622311" y="3136752"/>
              <a:ext cx="309100" cy="349135"/>
            </a:xfrm>
            <a:prstGeom prst="down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49" name="Group 48">
            <a:extLst>
              <a:ext uri="{FF2B5EF4-FFF2-40B4-BE49-F238E27FC236}">
                <a16:creationId xmlns:a16="http://schemas.microsoft.com/office/drawing/2014/main" id="{AD1904E6-5C08-4408-87CE-62C422849EA7}"/>
              </a:ext>
            </a:extLst>
          </p:cNvPr>
          <p:cNvGrpSpPr/>
          <p:nvPr/>
        </p:nvGrpSpPr>
        <p:grpSpPr>
          <a:xfrm>
            <a:off x="9783680" y="4635631"/>
            <a:ext cx="1083838" cy="1892592"/>
            <a:chOff x="9783680" y="4635631"/>
            <a:chExt cx="1083838" cy="1892592"/>
          </a:xfrm>
        </p:grpSpPr>
        <p:pic>
          <p:nvPicPr>
            <p:cNvPr id="9" name="Graphic 8">
              <a:extLst>
                <a:ext uri="{FF2B5EF4-FFF2-40B4-BE49-F238E27FC236}">
                  <a16:creationId xmlns:a16="http://schemas.microsoft.com/office/drawing/2014/main" id="{DB4D765F-4965-479C-92C8-7337C889E7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22121" y="5116160"/>
              <a:ext cx="906716" cy="906716"/>
            </a:xfrm>
            <a:prstGeom prst="rect">
              <a:avLst/>
            </a:prstGeom>
          </p:spPr>
        </p:pic>
        <p:sp>
          <p:nvSpPr>
            <p:cNvPr id="35" name="TextBox 34">
              <a:extLst>
                <a:ext uri="{FF2B5EF4-FFF2-40B4-BE49-F238E27FC236}">
                  <a16:creationId xmlns:a16="http://schemas.microsoft.com/office/drawing/2014/main" id="{ED8FCBC9-E3F9-45E0-A334-94A355CDA3AB}"/>
                </a:ext>
              </a:extLst>
            </p:cNvPr>
            <p:cNvSpPr txBox="1"/>
            <p:nvPr/>
          </p:nvSpPr>
          <p:spPr>
            <a:xfrm>
              <a:off x="9938230" y="6097336"/>
              <a:ext cx="929288" cy="430887"/>
            </a:xfrm>
            <a:prstGeom prst="rect">
              <a:avLst/>
            </a:prstGeom>
          </p:spPr>
          <p:txBody>
            <a:bodyPr wrap="square" lIns="0" tIns="0" rIns="0" bIns="0" rtlCol="0" anchor="t" anchorCtr="0">
              <a:spAutoFit/>
            </a:bodyPr>
            <a:lstStyle/>
            <a:p>
              <a:pPr algn="ctr"/>
              <a:r>
                <a:rPr lang="en-GB" sz="1400" dirty="0"/>
                <a:t>Virtual Machines</a:t>
              </a:r>
            </a:p>
          </p:txBody>
        </p:sp>
        <p:sp>
          <p:nvSpPr>
            <p:cNvPr id="41" name="Arrow: Down 40">
              <a:extLst>
                <a:ext uri="{FF2B5EF4-FFF2-40B4-BE49-F238E27FC236}">
                  <a16:creationId xmlns:a16="http://schemas.microsoft.com/office/drawing/2014/main" id="{B41ADADB-19B4-4D57-B18E-C96FB77DF173}"/>
                </a:ext>
              </a:extLst>
            </p:cNvPr>
            <p:cNvSpPr/>
            <p:nvPr/>
          </p:nvSpPr>
          <p:spPr>
            <a:xfrm rot="8456302" flipH="1" flipV="1">
              <a:off x="9783680" y="4635631"/>
              <a:ext cx="309100" cy="349135"/>
            </a:xfrm>
            <a:prstGeom prst="down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74" name="Group 73">
            <a:extLst>
              <a:ext uri="{FF2B5EF4-FFF2-40B4-BE49-F238E27FC236}">
                <a16:creationId xmlns:a16="http://schemas.microsoft.com/office/drawing/2014/main" id="{BEAF53E3-3018-497A-8137-319C7B13EEBE}"/>
              </a:ext>
            </a:extLst>
          </p:cNvPr>
          <p:cNvGrpSpPr/>
          <p:nvPr/>
        </p:nvGrpSpPr>
        <p:grpSpPr>
          <a:xfrm>
            <a:off x="7963293" y="4682005"/>
            <a:ext cx="1063050" cy="1792578"/>
            <a:chOff x="7963293" y="4682005"/>
            <a:chExt cx="1063050" cy="1792578"/>
          </a:xfrm>
        </p:grpSpPr>
        <p:pic>
          <p:nvPicPr>
            <p:cNvPr id="19" name="Graphic 18">
              <a:extLst>
                <a:ext uri="{FF2B5EF4-FFF2-40B4-BE49-F238E27FC236}">
                  <a16:creationId xmlns:a16="http://schemas.microsoft.com/office/drawing/2014/main" id="{958E90E5-9E6C-4DBB-96DC-E194BFF638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39859" y="5076276"/>
              <a:ext cx="986484" cy="986484"/>
            </a:xfrm>
            <a:prstGeom prst="rect">
              <a:avLst/>
            </a:prstGeom>
          </p:spPr>
        </p:pic>
        <p:sp>
          <p:nvSpPr>
            <p:cNvPr id="34" name="TextBox 33">
              <a:extLst>
                <a:ext uri="{FF2B5EF4-FFF2-40B4-BE49-F238E27FC236}">
                  <a16:creationId xmlns:a16="http://schemas.microsoft.com/office/drawing/2014/main" id="{0B1850C1-26BD-4083-8CF2-05A428009B81}"/>
                </a:ext>
              </a:extLst>
            </p:cNvPr>
            <p:cNvSpPr txBox="1"/>
            <p:nvPr/>
          </p:nvSpPr>
          <p:spPr>
            <a:xfrm>
              <a:off x="7963293" y="6043696"/>
              <a:ext cx="929288" cy="430887"/>
            </a:xfrm>
            <a:prstGeom prst="rect">
              <a:avLst/>
            </a:prstGeom>
          </p:spPr>
          <p:txBody>
            <a:bodyPr wrap="square" lIns="0" tIns="0" rIns="0" bIns="0" rtlCol="0" anchor="t" anchorCtr="0">
              <a:spAutoFit/>
            </a:bodyPr>
            <a:lstStyle/>
            <a:p>
              <a:pPr algn="ctr"/>
              <a:r>
                <a:rPr lang="en-GB" sz="1400" dirty="0"/>
                <a:t>Other</a:t>
              </a:r>
              <a:br>
                <a:rPr lang="en-GB" sz="1400" dirty="0"/>
              </a:br>
              <a:r>
                <a:rPr lang="en-GB" sz="1400" dirty="0"/>
                <a:t>Docker </a:t>
              </a:r>
            </a:p>
          </p:txBody>
        </p:sp>
        <p:sp>
          <p:nvSpPr>
            <p:cNvPr id="42" name="Arrow: Down 41">
              <a:extLst>
                <a:ext uri="{FF2B5EF4-FFF2-40B4-BE49-F238E27FC236}">
                  <a16:creationId xmlns:a16="http://schemas.microsoft.com/office/drawing/2014/main" id="{3E2373D4-0C5A-42FD-9A8C-A15F5EA245CF}"/>
                </a:ext>
              </a:extLst>
            </p:cNvPr>
            <p:cNvSpPr/>
            <p:nvPr/>
          </p:nvSpPr>
          <p:spPr>
            <a:xfrm rot="13143698" flipV="1">
              <a:off x="8637178" y="4682005"/>
              <a:ext cx="309100" cy="349135"/>
            </a:xfrm>
            <a:prstGeom prst="down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nvGrpSpPr>
          <p:cNvPr id="75" name="Group 74">
            <a:extLst>
              <a:ext uri="{FF2B5EF4-FFF2-40B4-BE49-F238E27FC236}">
                <a16:creationId xmlns:a16="http://schemas.microsoft.com/office/drawing/2014/main" id="{00D6C4CF-94CA-41D8-84C3-5B30113CE079}"/>
              </a:ext>
            </a:extLst>
          </p:cNvPr>
          <p:cNvGrpSpPr/>
          <p:nvPr/>
        </p:nvGrpSpPr>
        <p:grpSpPr>
          <a:xfrm>
            <a:off x="6928643" y="3610443"/>
            <a:ext cx="1634126" cy="1498410"/>
            <a:chOff x="6928643" y="3610443"/>
            <a:chExt cx="1634126" cy="1498410"/>
          </a:xfrm>
        </p:grpSpPr>
        <p:pic>
          <p:nvPicPr>
            <p:cNvPr id="11" name="Graphic 10">
              <a:extLst>
                <a:ext uri="{FF2B5EF4-FFF2-40B4-BE49-F238E27FC236}">
                  <a16:creationId xmlns:a16="http://schemas.microsoft.com/office/drawing/2014/main" id="{AF5C32DC-219F-4C95-97C3-4A85234270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28643" y="3610443"/>
              <a:ext cx="1080000" cy="1080000"/>
            </a:xfrm>
            <a:prstGeom prst="rect">
              <a:avLst/>
            </a:prstGeom>
          </p:spPr>
        </p:pic>
        <p:sp>
          <p:nvSpPr>
            <p:cNvPr id="33" name="TextBox 32">
              <a:extLst>
                <a:ext uri="{FF2B5EF4-FFF2-40B4-BE49-F238E27FC236}">
                  <a16:creationId xmlns:a16="http://schemas.microsoft.com/office/drawing/2014/main" id="{F07B2A0B-3D62-4432-BE12-C1867D68D016}"/>
                </a:ext>
              </a:extLst>
            </p:cNvPr>
            <p:cNvSpPr txBox="1"/>
            <p:nvPr/>
          </p:nvSpPr>
          <p:spPr>
            <a:xfrm>
              <a:off x="6994270" y="4677966"/>
              <a:ext cx="929288" cy="430887"/>
            </a:xfrm>
            <a:prstGeom prst="rect">
              <a:avLst/>
            </a:prstGeom>
          </p:spPr>
          <p:txBody>
            <a:bodyPr wrap="square" lIns="0" tIns="0" rIns="0" bIns="0" rtlCol="0" anchor="t" anchorCtr="0">
              <a:spAutoFit/>
            </a:bodyPr>
            <a:lstStyle/>
            <a:p>
              <a:pPr algn="ctr"/>
              <a:r>
                <a:rPr lang="en-GB" sz="1400" dirty="0"/>
                <a:t>Serverless</a:t>
              </a:r>
            </a:p>
            <a:p>
              <a:pPr algn="ctr"/>
              <a:r>
                <a:rPr lang="en-GB" sz="1400" dirty="0"/>
                <a:t>Functions</a:t>
              </a:r>
            </a:p>
          </p:txBody>
        </p:sp>
        <p:sp>
          <p:nvSpPr>
            <p:cNvPr id="43" name="Arrow: Down 42">
              <a:extLst>
                <a:ext uri="{FF2B5EF4-FFF2-40B4-BE49-F238E27FC236}">
                  <a16:creationId xmlns:a16="http://schemas.microsoft.com/office/drawing/2014/main" id="{A75D27B6-6357-4183-B888-DB69B789E837}"/>
                </a:ext>
              </a:extLst>
            </p:cNvPr>
            <p:cNvSpPr/>
            <p:nvPr/>
          </p:nvSpPr>
          <p:spPr>
            <a:xfrm rot="16200000" flipV="1">
              <a:off x="8233652" y="3903384"/>
              <a:ext cx="309100" cy="349135"/>
            </a:xfrm>
            <a:prstGeom prst="down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46" name="TextBox 45">
            <a:extLst>
              <a:ext uri="{FF2B5EF4-FFF2-40B4-BE49-F238E27FC236}">
                <a16:creationId xmlns:a16="http://schemas.microsoft.com/office/drawing/2014/main" id="{52EC05E8-1263-4DE2-9DBB-D15A0C18682D}"/>
              </a:ext>
            </a:extLst>
          </p:cNvPr>
          <p:cNvSpPr txBox="1"/>
          <p:nvPr/>
        </p:nvSpPr>
        <p:spPr>
          <a:xfrm>
            <a:off x="929990" y="5043136"/>
            <a:ext cx="1627946" cy="1384995"/>
          </a:xfrm>
          <a:prstGeom prst="rect">
            <a:avLst/>
          </a:prstGeom>
        </p:spPr>
        <p:txBody>
          <a:bodyPr wrap="none" lIns="0" tIns="0" rIns="0" bIns="0" rtlCol="0" anchor="t" anchorCtr="0">
            <a:spAutoFit/>
          </a:bodyPr>
          <a:lstStyle/>
          <a:p>
            <a:r>
              <a:rPr lang="en-GB" dirty="0"/>
              <a:t>- Client App</a:t>
            </a:r>
          </a:p>
          <a:p>
            <a:r>
              <a:rPr lang="en-GB" dirty="0"/>
              <a:t>- End User</a:t>
            </a:r>
          </a:p>
          <a:p>
            <a:r>
              <a:rPr lang="en-GB" dirty="0"/>
              <a:t>- System / Code</a:t>
            </a:r>
          </a:p>
          <a:p>
            <a:r>
              <a:rPr lang="en-GB" dirty="0"/>
              <a:t>- Other</a:t>
            </a:r>
          </a:p>
          <a:p>
            <a:endParaRPr lang="en-GB" dirty="0"/>
          </a:p>
        </p:txBody>
      </p:sp>
      <p:grpSp>
        <p:nvGrpSpPr>
          <p:cNvPr id="73" name="Group 72">
            <a:extLst>
              <a:ext uri="{FF2B5EF4-FFF2-40B4-BE49-F238E27FC236}">
                <a16:creationId xmlns:a16="http://schemas.microsoft.com/office/drawing/2014/main" id="{68696270-353E-4A85-A8B9-55F169CFEA48}"/>
              </a:ext>
            </a:extLst>
          </p:cNvPr>
          <p:cNvGrpSpPr/>
          <p:nvPr/>
        </p:nvGrpSpPr>
        <p:grpSpPr>
          <a:xfrm>
            <a:off x="9711634" y="1555676"/>
            <a:ext cx="1165235" cy="1925370"/>
            <a:chOff x="9711634" y="1555676"/>
            <a:chExt cx="1165235" cy="1925370"/>
          </a:xfrm>
        </p:grpSpPr>
        <p:sp>
          <p:nvSpPr>
            <p:cNvPr id="32" name="TextBox 31">
              <a:extLst>
                <a:ext uri="{FF2B5EF4-FFF2-40B4-BE49-F238E27FC236}">
                  <a16:creationId xmlns:a16="http://schemas.microsoft.com/office/drawing/2014/main" id="{195CEDAE-FA99-4A26-9274-0EA5A970D521}"/>
                </a:ext>
              </a:extLst>
            </p:cNvPr>
            <p:cNvSpPr txBox="1"/>
            <p:nvPr/>
          </p:nvSpPr>
          <p:spPr>
            <a:xfrm>
              <a:off x="9922121" y="1555676"/>
              <a:ext cx="929288" cy="430887"/>
            </a:xfrm>
            <a:prstGeom prst="rect">
              <a:avLst/>
            </a:prstGeom>
          </p:spPr>
          <p:txBody>
            <a:bodyPr wrap="square" lIns="0" tIns="0" rIns="0" bIns="0" rtlCol="0" anchor="t" anchorCtr="0">
              <a:spAutoFit/>
            </a:bodyPr>
            <a:lstStyle/>
            <a:p>
              <a:pPr algn="ctr"/>
              <a:r>
                <a:rPr lang="en-GB" sz="1400" dirty="0"/>
                <a:t>App Service</a:t>
              </a:r>
            </a:p>
          </p:txBody>
        </p:sp>
        <p:sp>
          <p:nvSpPr>
            <p:cNvPr id="40" name="Arrow: Down 39">
              <a:extLst>
                <a:ext uri="{FF2B5EF4-FFF2-40B4-BE49-F238E27FC236}">
                  <a16:creationId xmlns:a16="http://schemas.microsoft.com/office/drawing/2014/main" id="{D6BAA2AB-51CF-438C-9B9B-A5602DB015B9}"/>
                </a:ext>
              </a:extLst>
            </p:cNvPr>
            <p:cNvSpPr/>
            <p:nvPr/>
          </p:nvSpPr>
          <p:spPr>
            <a:xfrm rot="13143698" flipH="1">
              <a:off x="9711634" y="3131911"/>
              <a:ext cx="309100" cy="349135"/>
            </a:xfrm>
            <a:prstGeom prst="down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72" name="Picture 71" descr="A close up of a logo&#10;&#10;Description automatically generated">
              <a:extLst>
                <a:ext uri="{FF2B5EF4-FFF2-40B4-BE49-F238E27FC236}">
                  <a16:creationId xmlns:a16="http://schemas.microsoft.com/office/drawing/2014/main" id="{F5521F03-5FB2-470A-A94A-DC4A6949987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96022" y="2097891"/>
              <a:ext cx="980847" cy="980847"/>
            </a:xfrm>
            <a:prstGeom prst="rect">
              <a:avLst/>
            </a:prstGeom>
          </p:spPr>
        </p:pic>
      </p:grpSp>
      <p:grpSp>
        <p:nvGrpSpPr>
          <p:cNvPr id="81" name="Group 80">
            <a:extLst>
              <a:ext uri="{FF2B5EF4-FFF2-40B4-BE49-F238E27FC236}">
                <a16:creationId xmlns:a16="http://schemas.microsoft.com/office/drawing/2014/main" id="{B575F628-BABF-4954-8F81-40D1683DD8ED}"/>
              </a:ext>
            </a:extLst>
          </p:cNvPr>
          <p:cNvGrpSpPr/>
          <p:nvPr/>
        </p:nvGrpSpPr>
        <p:grpSpPr>
          <a:xfrm>
            <a:off x="10078538" y="3409097"/>
            <a:ext cx="1620499" cy="1673512"/>
            <a:chOff x="10078538" y="3409097"/>
            <a:chExt cx="1620499" cy="1673512"/>
          </a:xfrm>
        </p:grpSpPr>
        <p:pic>
          <p:nvPicPr>
            <p:cNvPr id="79" name="Graphic 78">
              <a:extLst>
                <a:ext uri="{FF2B5EF4-FFF2-40B4-BE49-F238E27FC236}">
                  <a16:creationId xmlns:a16="http://schemas.microsoft.com/office/drawing/2014/main" id="{E07161A1-50B0-476E-B7FD-C59D30CB154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73372" y="3409097"/>
              <a:ext cx="980846" cy="980846"/>
            </a:xfrm>
            <a:prstGeom prst="rect">
              <a:avLst/>
            </a:prstGeom>
          </p:spPr>
        </p:pic>
        <p:sp>
          <p:nvSpPr>
            <p:cNvPr id="37" name="TextBox 36">
              <a:extLst>
                <a:ext uri="{FF2B5EF4-FFF2-40B4-BE49-F238E27FC236}">
                  <a16:creationId xmlns:a16="http://schemas.microsoft.com/office/drawing/2014/main" id="{C200D412-BF6D-42C0-A317-8E4878135F3F}"/>
                </a:ext>
              </a:extLst>
            </p:cNvPr>
            <p:cNvSpPr txBox="1"/>
            <p:nvPr/>
          </p:nvSpPr>
          <p:spPr>
            <a:xfrm>
              <a:off x="10694393" y="4651722"/>
              <a:ext cx="929288" cy="430887"/>
            </a:xfrm>
            <a:prstGeom prst="rect">
              <a:avLst/>
            </a:prstGeom>
          </p:spPr>
          <p:txBody>
            <a:bodyPr wrap="square" lIns="0" tIns="0" rIns="0" bIns="0" rtlCol="0" anchor="t" anchorCtr="0">
              <a:spAutoFit/>
            </a:bodyPr>
            <a:lstStyle/>
            <a:p>
              <a:pPr algn="ctr"/>
              <a:r>
                <a:rPr lang="en-GB" sz="1400" dirty="0"/>
                <a:t>Kubernetes</a:t>
              </a:r>
              <a:br>
                <a:rPr lang="en-GB" sz="1400" dirty="0"/>
              </a:br>
              <a:r>
                <a:rPr lang="en-GB" sz="1400" dirty="0"/>
                <a:t>(AKS)</a:t>
              </a:r>
            </a:p>
          </p:txBody>
        </p:sp>
        <p:sp>
          <p:nvSpPr>
            <p:cNvPr id="44" name="Arrow: Down 43">
              <a:extLst>
                <a:ext uri="{FF2B5EF4-FFF2-40B4-BE49-F238E27FC236}">
                  <a16:creationId xmlns:a16="http://schemas.microsoft.com/office/drawing/2014/main" id="{8FEE9BC9-2CE5-4928-88F9-D11E6018B724}"/>
                </a:ext>
              </a:extLst>
            </p:cNvPr>
            <p:cNvSpPr/>
            <p:nvPr/>
          </p:nvSpPr>
          <p:spPr>
            <a:xfrm rot="5400000" flipH="1" flipV="1">
              <a:off x="10098556" y="3862694"/>
              <a:ext cx="309100" cy="349135"/>
            </a:xfrm>
            <a:prstGeom prst="downArrow">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3" name="Graphic 12">
              <a:extLst>
                <a:ext uri="{FF2B5EF4-FFF2-40B4-BE49-F238E27FC236}">
                  <a16:creationId xmlns:a16="http://schemas.microsoft.com/office/drawing/2014/main" id="{C2E7CAEE-5818-4986-A119-C060814BC0F7}"/>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58525" y="3936750"/>
              <a:ext cx="640512" cy="640512"/>
            </a:xfrm>
            <a:prstGeom prst="rect">
              <a:avLst/>
            </a:prstGeom>
          </p:spPr>
        </p:pic>
      </p:grpSp>
    </p:spTree>
    <p:extLst>
      <p:ext uri="{BB962C8B-B14F-4D97-AF65-F5344CB8AC3E}">
        <p14:creationId xmlns:p14="http://schemas.microsoft.com/office/powerpoint/2010/main" val="188962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fade">
                                      <p:cBhvr>
                                        <p:cTn id="15" dur="500"/>
                                        <p:tgtEl>
                                          <p:spTgt spid="81"/>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500"/>
                                        <p:tgtEl>
                                          <p:spTgt spid="74"/>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Lock">
            <a:extLst>
              <a:ext uri="{FF2B5EF4-FFF2-40B4-BE49-F238E27FC236}">
                <a16:creationId xmlns:a16="http://schemas.microsoft.com/office/drawing/2014/main" id="{EAC32240-4D37-4254-A99C-94FE3A827C08}"/>
              </a:ext>
            </a:extLst>
          </p:cNvPr>
          <p:cNvPicPr>
            <a:picLocks noGrp="1" noChangeAspect="1"/>
          </p:cNvPicPr>
          <p:nvPr>
            <p:ph type="pic" sz="quarter" idx="28"/>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t="11865" b="11865"/>
          <a:stretch>
            <a:fillRect/>
          </a:stretch>
        </p:blipFill>
        <p:spPr/>
      </p:pic>
      <p:pic>
        <p:nvPicPr>
          <p:cNvPr id="20" name="Picture Placeholder 19" descr="Employee badge">
            <a:extLst>
              <a:ext uri="{FF2B5EF4-FFF2-40B4-BE49-F238E27FC236}">
                <a16:creationId xmlns:a16="http://schemas.microsoft.com/office/drawing/2014/main" id="{B1B38543-7389-4B0C-869F-263AAF071485}"/>
              </a:ext>
            </a:extLst>
          </p:cNvPr>
          <p:cNvPicPr>
            <a:picLocks noGrp="1" noChangeAspect="1"/>
          </p:cNvPicPr>
          <p:nvPr>
            <p:ph type="pic" sz="quarter" idx="29"/>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t="11810" b="11810"/>
          <a:stretch>
            <a:fillRect/>
          </a:stretch>
        </p:blipFill>
        <p:spPr/>
      </p:pic>
      <p:sp>
        <p:nvSpPr>
          <p:cNvPr id="5" name="Text Placeholder 4">
            <a:extLst>
              <a:ext uri="{FF2B5EF4-FFF2-40B4-BE49-F238E27FC236}">
                <a16:creationId xmlns:a16="http://schemas.microsoft.com/office/drawing/2014/main" id="{49A6BF3D-4693-4272-947E-0EDB9B8B2CE6}"/>
              </a:ext>
            </a:extLst>
          </p:cNvPr>
          <p:cNvSpPr>
            <a:spLocks noGrp="1"/>
          </p:cNvSpPr>
          <p:nvPr>
            <p:ph type="body" idx="21"/>
          </p:nvPr>
        </p:nvSpPr>
        <p:spPr>
          <a:xfrm>
            <a:off x="4435159" y="3341829"/>
            <a:ext cx="3566160" cy="2721220"/>
          </a:xfrm>
        </p:spPr>
        <p:txBody>
          <a:bodyPr/>
          <a:lstStyle/>
          <a:p>
            <a:r>
              <a:rPr lang="en-GB" sz="2600" dirty="0"/>
              <a:t>TLS / HTTPS</a:t>
            </a:r>
          </a:p>
          <a:p>
            <a:r>
              <a:rPr lang="en-GB" sz="2600" dirty="0"/>
              <a:t>Client Certificate</a:t>
            </a:r>
          </a:p>
          <a:p>
            <a:r>
              <a:rPr lang="en-GB" sz="2600" dirty="0"/>
              <a:t>Mutual TLS</a:t>
            </a:r>
          </a:p>
          <a:p>
            <a:endParaRPr lang="en-GB" sz="2600" dirty="0"/>
          </a:p>
        </p:txBody>
      </p:sp>
      <p:sp>
        <p:nvSpPr>
          <p:cNvPr id="6" name="Text Placeholder 5">
            <a:extLst>
              <a:ext uri="{FF2B5EF4-FFF2-40B4-BE49-F238E27FC236}">
                <a16:creationId xmlns:a16="http://schemas.microsoft.com/office/drawing/2014/main" id="{551AE0DF-EA81-4EA6-8685-7CA2D988A1EA}"/>
              </a:ext>
            </a:extLst>
          </p:cNvPr>
          <p:cNvSpPr>
            <a:spLocks noGrp="1"/>
          </p:cNvSpPr>
          <p:nvPr>
            <p:ph type="body" idx="23"/>
          </p:nvPr>
        </p:nvSpPr>
        <p:spPr>
          <a:xfrm>
            <a:off x="8394621" y="3341829"/>
            <a:ext cx="3573548" cy="2597652"/>
          </a:xfrm>
        </p:spPr>
        <p:txBody>
          <a:bodyPr/>
          <a:lstStyle/>
          <a:p>
            <a:r>
              <a:rPr lang="en-GB" sz="2600" dirty="0"/>
              <a:t>API Keys</a:t>
            </a:r>
          </a:p>
          <a:p>
            <a:r>
              <a:rPr lang="en-GB" sz="2600" dirty="0"/>
              <a:t>Token based (OAuth)</a:t>
            </a:r>
          </a:p>
          <a:p>
            <a:r>
              <a:rPr lang="en-GB" sz="2600" dirty="0"/>
              <a:t>HMAC</a:t>
            </a:r>
          </a:p>
          <a:p>
            <a:r>
              <a:rPr lang="en-GB" sz="2600" dirty="0"/>
              <a:t>Basic Auth / Password</a:t>
            </a:r>
          </a:p>
        </p:txBody>
      </p:sp>
      <p:sp>
        <p:nvSpPr>
          <p:cNvPr id="4" name="Text Placeholder 3">
            <a:extLst>
              <a:ext uri="{FF2B5EF4-FFF2-40B4-BE49-F238E27FC236}">
                <a16:creationId xmlns:a16="http://schemas.microsoft.com/office/drawing/2014/main" id="{3B9215E5-8C73-4F95-BF91-80CF30637FD4}"/>
              </a:ext>
            </a:extLst>
          </p:cNvPr>
          <p:cNvSpPr>
            <a:spLocks noGrp="1"/>
          </p:cNvSpPr>
          <p:nvPr>
            <p:ph type="body" idx="7"/>
          </p:nvPr>
        </p:nvSpPr>
        <p:spPr/>
        <p:txBody>
          <a:bodyPr/>
          <a:lstStyle/>
          <a:p>
            <a:r>
              <a:rPr lang="en-GB" dirty="0"/>
              <a:t>Encryption </a:t>
            </a:r>
          </a:p>
        </p:txBody>
      </p:sp>
      <p:sp>
        <p:nvSpPr>
          <p:cNvPr id="12" name="Text Placeholder 11">
            <a:extLst>
              <a:ext uri="{FF2B5EF4-FFF2-40B4-BE49-F238E27FC236}">
                <a16:creationId xmlns:a16="http://schemas.microsoft.com/office/drawing/2014/main" id="{DF52070A-91D7-46B2-905B-82A0AFB1D876}"/>
              </a:ext>
            </a:extLst>
          </p:cNvPr>
          <p:cNvSpPr>
            <a:spLocks noGrp="1"/>
          </p:cNvSpPr>
          <p:nvPr>
            <p:ph type="body" idx="30"/>
          </p:nvPr>
        </p:nvSpPr>
        <p:spPr/>
        <p:txBody>
          <a:bodyPr/>
          <a:lstStyle/>
          <a:p>
            <a:r>
              <a:rPr lang="en-GB" dirty="0"/>
              <a:t>Access</a:t>
            </a:r>
          </a:p>
        </p:txBody>
      </p:sp>
      <p:sp>
        <p:nvSpPr>
          <p:cNvPr id="13" name="Text Placeholder 12">
            <a:extLst>
              <a:ext uri="{FF2B5EF4-FFF2-40B4-BE49-F238E27FC236}">
                <a16:creationId xmlns:a16="http://schemas.microsoft.com/office/drawing/2014/main" id="{7BD5DCE5-4F7A-443C-BF8A-D4B82BED8AE3}"/>
              </a:ext>
            </a:extLst>
          </p:cNvPr>
          <p:cNvSpPr>
            <a:spLocks noGrp="1"/>
          </p:cNvSpPr>
          <p:nvPr>
            <p:ph type="body" idx="31"/>
          </p:nvPr>
        </p:nvSpPr>
        <p:spPr/>
        <p:txBody>
          <a:bodyPr/>
          <a:lstStyle/>
          <a:p>
            <a:r>
              <a:rPr lang="en-GB" dirty="0"/>
              <a:t>Authentication</a:t>
            </a:r>
          </a:p>
        </p:txBody>
      </p:sp>
      <p:sp>
        <p:nvSpPr>
          <p:cNvPr id="14" name="Text Placeholder 13">
            <a:extLst>
              <a:ext uri="{FF2B5EF4-FFF2-40B4-BE49-F238E27FC236}">
                <a16:creationId xmlns:a16="http://schemas.microsoft.com/office/drawing/2014/main" id="{2BAE8A3A-C11D-4AB6-B3EA-78343D4891A6}"/>
              </a:ext>
            </a:extLst>
          </p:cNvPr>
          <p:cNvSpPr>
            <a:spLocks noGrp="1"/>
          </p:cNvSpPr>
          <p:nvPr>
            <p:ph type="body" idx="32"/>
          </p:nvPr>
        </p:nvSpPr>
        <p:spPr>
          <a:xfrm>
            <a:off x="466368" y="3341829"/>
            <a:ext cx="3614352" cy="2828312"/>
          </a:xfrm>
        </p:spPr>
        <p:txBody>
          <a:bodyPr/>
          <a:lstStyle/>
          <a:p>
            <a:r>
              <a:rPr lang="en-GB" sz="2600" dirty="0"/>
              <a:t>Internal vs Public</a:t>
            </a:r>
          </a:p>
          <a:p>
            <a:r>
              <a:rPr lang="en-GB" sz="2600" dirty="0"/>
              <a:t>Rate limiting</a:t>
            </a:r>
          </a:p>
          <a:p>
            <a:r>
              <a:rPr lang="en-GB" sz="2600" dirty="0"/>
              <a:t>Content Filtering (WAF)</a:t>
            </a:r>
          </a:p>
          <a:p>
            <a:r>
              <a:rPr lang="en-GB" sz="2600" dirty="0"/>
              <a:t>CORS</a:t>
            </a:r>
          </a:p>
          <a:p>
            <a:endParaRPr lang="en-GB" sz="2600" dirty="0"/>
          </a:p>
          <a:p>
            <a:endParaRPr lang="en-GB" sz="2600" dirty="0"/>
          </a:p>
        </p:txBody>
      </p:sp>
      <p:sp>
        <p:nvSpPr>
          <p:cNvPr id="8" name="Title 7">
            <a:extLst>
              <a:ext uri="{FF2B5EF4-FFF2-40B4-BE49-F238E27FC236}">
                <a16:creationId xmlns:a16="http://schemas.microsoft.com/office/drawing/2014/main" id="{D6ABA88F-8BC5-4EDF-BC34-1DF26016B3B9}"/>
              </a:ext>
            </a:extLst>
          </p:cNvPr>
          <p:cNvSpPr>
            <a:spLocks noGrp="1"/>
          </p:cNvSpPr>
          <p:nvPr>
            <p:ph type="title"/>
          </p:nvPr>
        </p:nvSpPr>
        <p:spPr/>
        <p:txBody>
          <a:bodyPr>
            <a:normAutofit/>
          </a:bodyPr>
          <a:lstStyle/>
          <a:p>
            <a:r>
              <a:rPr lang="en-GB" dirty="0"/>
              <a:t>HTTP Endpoint Consideration</a:t>
            </a:r>
          </a:p>
        </p:txBody>
      </p:sp>
      <p:pic>
        <p:nvPicPr>
          <p:cNvPr id="28" name="Graphic 27" descr="Internet Of Things">
            <a:extLst>
              <a:ext uri="{FF2B5EF4-FFF2-40B4-BE49-F238E27FC236}">
                <a16:creationId xmlns:a16="http://schemas.microsoft.com/office/drawing/2014/main" id="{15F54257-2BA3-4A8F-AA40-6AED93BC4C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1650" y="1351866"/>
            <a:ext cx="1506664" cy="1506664"/>
          </a:xfrm>
          <a:prstGeom prst="rect">
            <a:avLst/>
          </a:prstGeom>
        </p:spPr>
      </p:pic>
      <p:sp>
        <p:nvSpPr>
          <p:cNvPr id="31" name="TextBox 30">
            <a:extLst>
              <a:ext uri="{FF2B5EF4-FFF2-40B4-BE49-F238E27FC236}">
                <a16:creationId xmlns:a16="http://schemas.microsoft.com/office/drawing/2014/main" id="{8766B56D-1E34-4511-8B90-48BCFF1EF837}"/>
              </a:ext>
            </a:extLst>
          </p:cNvPr>
          <p:cNvSpPr txBox="1"/>
          <p:nvPr/>
        </p:nvSpPr>
        <p:spPr>
          <a:xfrm rot="336171">
            <a:off x="8741410" y="5486626"/>
            <a:ext cx="3132268" cy="677108"/>
          </a:xfrm>
          <a:prstGeom prst="rect">
            <a:avLst/>
          </a:prstGeom>
        </p:spPr>
        <p:txBody>
          <a:bodyPr wrap="none" lIns="0" tIns="0" rIns="0" bIns="0" rtlCol="0" anchor="t" anchorCtr="0">
            <a:spAutoFit/>
          </a:bodyPr>
          <a:lstStyle/>
          <a:p>
            <a:pPr algn="ctr"/>
            <a:r>
              <a:rPr lang="en-GB" sz="4400" b="1" dirty="0">
                <a:solidFill>
                  <a:srgbClr val="FF5050"/>
                </a:solidFill>
                <a:effectLst>
                  <a:outerShdw blurRad="38100" dist="38100" dir="2700000" algn="tl">
                    <a:srgbClr val="000000">
                      <a:alpha val="43137"/>
                    </a:srgbClr>
                  </a:outerShdw>
                </a:effectLst>
                <a:latin typeface="Impact" panose="020B0806030902050204" pitchFamily="34" charset="0"/>
              </a:rPr>
              <a:t>DON’T DO THIS</a:t>
            </a:r>
          </a:p>
        </p:txBody>
      </p:sp>
    </p:spTree>
    <p:extLst>
      <p:ext uri="{BB962C8B-B14F-4D97-AF65-F5344CB8AC3E}">
        <p14:creationId xmlns:p14="http://schemas.microsoft.com/office/powerpoint/2010/main" val="118264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style.rotation</p:attrName>
                                        </p:attrNameLst>
                                      </p:cBhvr>
                                      <p:tavLst>
                                        <p:tav tm="0">
                                          <p:val>
                                            <p:fltVal val="90"/>
                                          </p:val>
                                        </p:tav>
                                        <p:tav tm="100000">
                                          <p:val>
                                            <p:fltVal val="0"/>
                                          </p:val>
                                        </p:tav>
                                      </p:tavLst>
                                    </p:anim>
                                    <p:animEffect transition="in" filter="fade">
                                      <p:cBhvr>
                                        <p:cTn id="1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8155CB19-E435-4815-8315-CFF16860C74C}"/>
              </a:ext>
            </a:extLst>
          </p:cNvPr>
          <p:cNvSpPr>
            <a:spLocks noGrp="1"/>
          </p:cNvSpPr>
          <p:nvPr>
            <p:ph idx="32"/>
          </p:nvPr>
        </p:nvSpPr>
        <p:spPr/>
        <p:txBody>
          <a:bodyPr/>
          <a:lstStyle/>
          <a:p>
            <a:r>
              <a:rPr lang="en-GB" sz="6600" dirty="0"/>
              <a:t>Kubernetes</a:t>
            </a:r>
          </a:p>
        </p:txBody>
      </p:sp>
      <p:pic>
        <p:nvPicPr>
          <p:cNvPr id="16" name="Picture Placeholder 15" descr="Connecting lines and dots">
            <a:extLst>
              <a:ext uri="{FF2B5EF4-FFF2-40B4-BE49-F238E27FC236}">
                <a16:creationId xmlns:a16="http://schemas.microsoft.com/office/drawing/2014/main" id="{D6243A99-0A1E-4592-A931-AF96FD308998}"/>
              </a:ext>
            </a:extLst>
          </p:cNvPr>
          <p:cNvPicPr>
            <a:picLocks noGrp="1" noChangeAspect="1"/>
          </p:cNvPicPr>
          <p:nvPr>
            <p:ph type="pic" sz="quarter" idx="24"/>
          </p:nvPr>
        </p:nvPicPr>
        <p:blipFill rotWithShape="1">
          <a:blip r:embed="rId2" cstate="print">
            <a:extLst>
              <a:ext uri="{28A0092B-C50C-407E-A947-70E740481C1C}">
                <a14:useLocalDpi xmlns:a14="http://schemas.microsoft.com/office/drawing/2010/main" val="0"/>
              </a:ext>
            </a:extLst>
          </a:blip>
          <a:srcRect/>
          <a:stretch/>
        </p:blipFill>
        <p:spPr>
          <a:xfrm>
            <a:off x="4102100" y="0"/>
            <a:ext cx="8334375" cy="6960364"/>
          </a:xfrm>
        </p:spPr>
      </p:pic>
    </p:spTree>
    <p:extLst>
      <p:ext uri="{BB962C8B-B14F-4D97-AF65-F5344CB8AC3E}">
        <p14:creationId xmlns:p14="http://schemas.microsoft.com/office/powerpoint/2010/main" val="241389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9CE9F8CE-CF23-4926-81ED-ACD12B031DB0}"/>
              </a:ext>
            </a:extLst>
          </p:cNvPr>
          <p:cNvSpPr/>
          <p:nvPr/>
        </p:nvSpPr>
        <p:spPr bwMode="auto">
          <a:xfrm rot="16200000">
            <a:off x="9164183" y="1383905"/>
            <a:ext cx="1221193" cy="2951910"/>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a:solidFill>
                <a:srgbClr val="1E76CA"/>
              </a:solidFill>
              <a:latin typeface="Segoe UI Light"/>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F5400C2A-9A4B-4A85-9198-30CE35822750}"/>
              </a:ext>
            </a:extLst>
          </p:cNvPr>
          <p:cNvSpPr/>
          <p:nvPr/>
        </p:nvSpPr>
        <p:spPr bwMode="auto">
          <a:xfrm rot="16200000">
            <a:off x="9164183" y="2661600"/>
            <a:ext cx="1221193" cy="2951910"/>
          </a:xfrm>
          <a:prstGeom prst="roundRect">
            <a:avLst>
              <a:gd name="adj" fmla="val 3443"/>
            </a:avLst>
          </a:prstGeom>
          <a:solidFill>
            <a:schemeClr val="bg1">
              <a:lumMod val="85000"/>
            </a:schemeClr>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a:solidFill>
                <a:srgbClr val="1E76CA"/>
              </a:solidFill>
              <a:latin typeface="Segoe UI Light"/>
              <a:ea typeface="Segoe UI" pitchFamily="34" charset="0"/>
              <a:cs typeface="Segoe UI" pitchFamily="34" charset="0"/>
            </a:endParaRPr>
          </a:p>
        </p:txBody>
      </p:sp>
      <p:sp>
        <p:nvSpPr>
          <p:cNvPr id="4" name="Double Bracket 3">
            <a:extLst>
              <a:ext uri="{FF2B5EF4-FFF2-40B4-BE49-F238E27FC236}">
                <a16:creationId xmlns:a16="http://schemas.microsoft.com/office/drawing/2014/main" id="{A3BE54DF-C27F-493B-9DB0-977154F02D17}"/>
              </a:ext>
            </a:extLst>
          </p:cNvPr>
          <p:cNvSpPr/>
          <p:nvPr/>
        </p:nvSpPr>
        <p:spPr bwMode="auto">
          <a:xfrm>
            <a:off x="3015880" y="2503607"/>
            <a:ext cx="3489316" cy="1998365"/>
          </a:xfrm>
          <a:prstGeom prst="bracketPair">
            <a:avLst>
              <a:gd name="adj" fmla="val 8352"/>
            </a:avLst>
          </a:prstGeom>
          <a:solidFill>
            <a:srgbClr val="B3EFFF"/>
          </a:solidFill>
          <a:ln w="3810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856" b="1" dirty="0">
                <a:solidFill>
                  <a:srgbClr val="1E76CA"/>
                </a:solidFill>
                <a:latin typeface="Segoe UI"/>
                <a:cs typeface="Segoe UI" pitchFamily="34" charset="0"/>
              </a:rPr>
              <a:t>Service</a:t>
            </a:r>
            <a:endParaRPr lang="en-GB" sz="2400" b="1" dirty="0">
              <a:solidFill>
                <a:srgbClr val="1E76CA"/>
              </a:solidFill>
              <a:latin typeface="Segoe UI"/>
              <a:cs typeface="Segoe UI" pitchFamily="34" charset="0"/>
            </a:endParaRPr>
          </a:p>
        </p:txBody>
      </p:sp>
      <p:sp>
        <p:nvSpPr>
          <p:cNvPr id="8" name="Hexagon 7">
            <a:extLst>
              <a:ext uri="{FF2B5EF4-FFF2-40B4-BE49-F238E27FC236}">
                <a16:creationId xmlns:a16="http://schemas.microsoft.com/office/drawing/2014/main" id="{4145A6D6-7B50-4719-A326-A84C9F12FB91}"/>
              </a:ext>
            </a:extLst>
          </p:cNvPr>
          <p:cNvSpPr/>
          <p:nvPr/>
        </p:nvSpPr>
        <p:spPr bwMode="auto">
          <a:xfrm>
            <a:off x="2258305" y="3211396"/>
            <a:ext cx="1227320" cy="631123"/>
          </a:xfrm>
          <a:prstGeom prst="hexagon">
            <a:avLst/>
          </a:prstGeom>
          <a:solidFill>
            <a:schemeClr val="bg1"/>
          </a:solidFill>
          <a:ln w="28575">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rmAutofit fontScale="92500" lnSpcReduction="10000"/>
          </a:bodyPr>
          <a:lstStyle/>
          <a:p>
            <a:pPr algn="ctr" defTabSz="932293" fontAlgn="base">
              <a:lnSpc>
                <a:spcPct val="90000"/>
              </a:lnSpc>
              <a:spcBef>
                <a:spcPct val="0"/>
              </a:spcBef>
              <a:spcAft>
                <a:spcPct val="0"/>
              </a:spcAft>
            </a:pPr>
            <a:r>
              <a:rPr lang="en-GB" sz="2000" dirty="0">
                <a:solidFill>
                  <a:srgbClr val="FFFFFF">
                    <a:lumMod val="25000"/>
                  </a:srgbClr>
                </a:solidFill>
                <a:latin typeface="Segoe UI"/>
                <a:ea typeface="Segoe UI" pitchFamily="34" charset="0"/>
                <a:cs typeface="Segoe UI" pitchFamily="34" charset="0"/>
              </a:rPr>
              <a:t>Service IP</a:t>
            </a:r>
          </a:p>
        </p:txBody>
      </p:sp>
      <p:sp>
        <p:nvSpPr>
          <p:cNvPr id="10" name="TextBox 9">
            <a:extLst>
              <a:ext uri="{FF2B5EF4-FFF2-40B4-BE49-F238E27FC236}">
                <a16:creationId xmlns:a16="http://schemas.microsoft.com/office/drawing/2014/main" id="{BFD4DCA9-3F6D-4A79-9886-317B3B84C6DD}"/>
              </a:ext>
            </a:extLst>
          </p:cNvPr>
          <p:cNvSpPr txBox="1"/>
          <p:nvPr/>
        </p:nvSpPr>
        <p:spPr>
          <a:xfrm>
            <a:off x="9053485" y="1297074"/>
            <a:ext cx="1686435" cy="516894"/>
          </a:xfrm>
          <a:prstGeom prst="rect">
            <a:avLst/>
          </a:prstGeom>
          <a:noFill/>
        </p:spPr>
        <p:txBody>
          <a:bodyPr wrap="none" lIns="182854" tIns="146283" rIns="182854" bIns="146283" rtlCol="0">
            <a:spAutoFit/>
          </a:bodyPr>
          <a:lstStyle/>
          <a:p>
            <a:pPr defTabSz="932597">
              <a:lnSpc>
                <a:spcPct val="90000"/>
              </a:lnSpc>
              <a:spcAft>
                <a:spcPts val="600"/>
              </a:spcAft>
            </a:pPr>
            <a:r>
              <a:rPr lang="en-GB" sz="1599" dirty="0">
                <a:solidFill>
                  <a:srgbClr val="FFFFFF">
                    <a:lumMod val="25000"/>
                  </a:srgbClr>
                </a:solidFill>
                <a:latin typeface="Ubuntu Mono" panose="020B0509030602030204" pitchFamily="49" charset="0"/>
              </a:rPr>
              <a:t>label=</a:t>
            </a:r>
            <a:r>
              <a:rPr lang="en-GB" sz="1599" b="1" dirty="0" err="1">
                <a:solidFill>
                  <a:srgbClr val="FFFFFF">
                    <a:lumMod val="25000"/>
                  </a:srgbClr>
                </a:solidFill>
                <a:latin typeface="Ubuntu Mono" panose="020B0509030602030204" pitchFamily="49" charset="0"/>
              </a:rPr>
              <a:t>myModel</a:t>
            </a:r>
            <a:endParaRPr lang="en-GB" sz="1599" b="1" dirty="0">
              <a:solidFill>
                <a:srgbClr val="FFFFFF">
                  <a:lumMod val="25000"/>
                </a:srgbClr>
              </a:solidFill>
              <a:latin typeface="Ubuntu Mono" panose="020B0509030602030204" pitchFamily="49" charset="0"/>
            </a:endParaRPr>
          </a:p>
        </p:txBody>
      </p:sp>
      <p:sp>
        <p:nvSpPr>
          <p:cNvPr id="17" name="Rectangle: Rounded Corners 16">
            <a:extLst>
              <a:ext uri="{FF2B5EF4-FFF2-40B4-BE49-F238E27FC236}">
                <a16:creationId xmlns:a16="http://schemas.microsoft.com/office/drawing/2014/main" id="{B4493193-7242-4A84-85A5-9F16A54ED3C0}"/>
              </a:ext>
            </a:extLst>
          </p:cNvPr>
          <p:cNvSpPr/>
          <p:nvPr/>
        </p:nvSpPr>
        <p:spPr bwMode="auto">
          <a:xfrm>
            <a:off x="7094433" y="2249263"/>
            <a:ext cx="655191" cy="2498888"/>
          </a:xfrm>
          <a:prstGeom prst="roundRect">
            <a:avLst>
              <a:gd name="adj" fmla="val 3443"/>
            </a:avLst>
          </a:prstGeom>
          <a:solidFill>
            <a:srgbClr val="B3EFFF"/>
          </a:solidFill>
          <a:ln w="19050">
            <a:solidFill>
              <a:srgbClr val="1E76C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GB" sz="2400" dirty="0" err="1">
                <a:solidFill>
                  <a:srgbClr val="1E76CA"/>
                </a:solidFill>
                <a:latin typeface="Segoe UI Light"/>
                <a:ea typeface="Segoe UI" pitchFamily="34" charset="0"/>
                <a:cs typeface="Segoe UI" pitchFamily="34" charset="0"/>
              </a:rPr>
              <a:t>kube</a:t>
            </a:r>
            <a:r>
              <a:rPr lang="en-GB" sz="2400" dirty="0">
                <a:solidFill>
                  <a:srgbClr val="1E76CA"/>
                </a:solidFill>
                <a:latin typeface="Segoe UI Light"/>
                <a:ea typeface="Segoe UI" pitchFamily="34" charset="0"/>
                <a:cs typeface="Segoe UI" pitchFamily="34" charset="0"/>
              </a:rPr>
              <a:t>-proxy</a:t>
            </a:r>
          </a:p>
        </p:txBody>
      </p:sp>
      <p:sp>
        <p:nvSpPr>
          <p:cNvPr id="22" name="Rectangle 21">
            <a:extLst>
              <a:ext uri="{FF2B5EF4-FFF2-40B4-BE49-F238E27FC236}">
                <a16:creationId xmlns:a16="http://schemas.microsoft.com/office/drawing/2014/main" id="{7BF482E7-3D36-466C-B276-E735347B3F78}"/>
              </a:ext>
            </a:extLst>
          </p:cNvPr>
          <p:cNvSpPr/>
          <p:nvPr/>
        </p:nvSpPr>
        <p:spPr>
          <a:xfrm>
            <a:off x="3841288" y="3235914"/>
            <a:ext cx="1960793" cy="840230"/>
          </a:xfrm>
          <a:prstGeom prst="rect">
            <a:avLst/>
          </a:prstGeom>
        </p:spPr>
        <p:txBody>
          <a:bodyPr wrap="none">
            <a:spAutoFit/>
          </a:bodyPr>
          <a:lstStyle/>
          <a:p>
            <a:pPr defTabSz="932597">
              <a:lnSpc>
                <a:spcPct val="90000"/>
              </a:lnSpc>
              <a:spcAft>
                <a:spcPts val="600"/>
              </a:spcAft>
            </a:pPr>
            <a:r>
              <a:rPr lang="en-GB" dirty="0">
                <a:solidFill>
                  <a:srgbClr val="FFFFFF">
                    <a:lumMod val="25000"/>
                  </a:srgbClr>
                </a:solidFill>
                <a:latin typeface="Ubuntu Mono" panose="020B0509030602030204" pitchFamily="49" charset="0"/>
              </a:rPr>
              <a:t>selector: </a:t>
            </a:r>
            <a:r>
              <a:rPr lang="en-GB" b="1" dirty="0" err="1">
                <a:solidFill>
                  <a:srgbClr val="FFFFFF">
                    <a:lumMod val="25000"/>
                  </a:srgbClr>
                </a:solidFill>
                <a:latin typeface="Ubuntu Mono" panose="020B0509030602030204" pitchFamily="49" charset="0"/>
              </a:rPr>
              <a:t>myModel</a:t>
            </a:r>
            <a:br>
              <a:rPr lang="en-GB" dirty="0">
                <a:solidFill>
                  <a:srgbClr val="FFFFFF">
                    <a:lumMod val="25000"/>
                  </a:srgbClr>
                </a:solidFill>
                <a:latin typeface="Ubuntu Mono" panose="020B0509030602030204" pitchFamily="49" charset="0"/>
              </a:rPr>
            </a:br>
            <a:r>
              <a:rPr lang="en-GB" dirty="0">
                <a:solidFill>
                  <a:srgbClr val="FFFFFF">
                    <a:lumMod val="25000"/>
                  </a:srgbClr>
                </a:solidFill>
                <a:latin typeface="Ubuntu Mono" panose="020B0509030602030204" pitchFamily="49" charset="0"/>
              </a:rPr>
              <a:t>port: 80</a:t>
            </a:r>
            <a:br>
              <a:rPr lang="en-GB" dirty="0">
                <a:solidFill>
                  <a:srgbClr val="FFFFFF">
                    <a:lumMod val="25000"/>
                  </a:srgbClr>
                </a:solidFill>
                <a:latin typeface="Ubuntu Mono" panose="020B0509030602030204" pitchFamily="49" charset="0"/>
              </a:rPr>
            </a:br>
            <a:r>
              <a:rPr lang="en-GB" dirty="0" err="1">
                <a:solidFill>
                  <a:srgbClr val="FFFFFF">
                    <a:lumMod val="25000"/>
                  </a:srgbClr>
                </a:solidFill>
                <a:latin typeface="Ubuntu Mono" panose="020B0509030602030204" pitchFamily="49" charset="0"/>
              </a:rPr>
              <a:t>targetPort</a:t>
            </a:r>
            <a:r>
              <a:rPr lang="en-GB" dirty="0">
                <a:solidFill>
                  <a:srgbClr val="FFFFFF">
                    <a:lumMod val="25000"/>
                  </a:srgbClr>
                </a:solidFill>
                <a:latin typeface="Ubuntu Mono" panose="020B0509030602030204" pitchFamily="49" charset="0"/>
              </a:rPr>
              <a:t>: 5000</a:t>
            </a:r>
          </a:p>
        </p:txBody>
      </p:sp>
      <p:sp>
        <p:nvSpPr>
          <p:cNvPr id="7" name="Arrow: Right 6">
            <a:extLst>
              <a:ext uri="{FF2B5EF4-FFF2-40B4-BE49-F238E27FC236}">
                <a16:creationId xmlns:a16="http://schemas.microsoft.com/office/drawing/2014/main" id="{2BFB1267-1D8A-4D6D-9066-EA076308CA40}"/>
              </a:ext>
            </a:extLst>
          </p:cNvPr>
          <p:cNvSpPr/>
          <p:nvPr/>
        </p:nvSpPr>
        <p:spPr bwMode="auto">
          <a:xfrm>
            <a:off x="1625488" y="3319590"/>
            <a:ext cx="578261" cy="436544"/>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GB" sz="1199" dirty="0">
              <a:solidFill>
                <a:srgbClr val="FFFFFF">
                  <a:lumMod val="25000"/>
                </a:srgbClr>
              </a:solidFill>
              <a:latin typeface="Segoe UI"/>
              <a:cs typeface="Segoe UI" pitchFamily="34" charset="0"/>
            </a:endParaRPr>
          </a:p>
        </p:txBody>
      </p:sp>
      <p:sp>
        <p:nvSpPr>
          <p:cNvPr id="3" name="Right Brace 2">
            <a:extLst>
              <a:ext uri="{FF2B5EF4-FFF2-40B4-BE49-F238E27FC236}">
                <a16:creationId xmlns:a16="http://schemas.microsoft.com/office/drawing/2014/main" id="{5F601CCE-537F-447E-8488-59EDD890C7CF}"/>
              </a:ext>
            </a:extLst>
          </p:cNvPr>
          <p:cNvSpPr/>
          <p:nvPr/>
        </p:nvSpPr>
        <p:spPr>
          <a:xfrm rot="16200000">
            <a:off x="9619141" y="526352"/>
            <a:ext cx="311275" cy="2951908"/>
          </a:xfrm>
          <a:prstGeom prst="rightBrace">
            <a:avLst>
              <a:gd name="adj1" fmla="val 42726"/>
              <a:gd name="adj2" fmla="val 50000"/>
            </a:avLst>
          </a:prstGeom>
          <a:ln w="28575">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GB">
              <a:solidFill>
                <a:srgbClr val="000000"/>
              </a:solidFill>
              <a:latin typeface="Segoe UI"/>
            </a:endParaRPr>
          </a:p>
        </p:txBody>
      </p:sp>
      <p:sp>
        <p:nvSpPr>
          <p:cNvPr id="30" name="boy" title="Icon of a man">
            <a:extLst>
              <a:ext uri="{FF2B5EF4-FFF2-40B4-BE49-F238E27FC236}">
                <a16:creationId xmlns:a16="http://schemas.microsoft.com/office/drawing/2014/main" id="{C2AAD79F-CD44-4159-9850-9B6F7FC86048}"/>
              </a:ext>
            </a:extLst>
          </p:cNvPr>
          <p:cNvSpPr>
            <a:spLocks noChangeAspect="1" noEditPoints="1"/>
          </p:cNvSpPr>
          <p:nvPr/>
        </p:nvSpPr>
        <p:spPr bwMode="auto">
          <a:xfrm>
            <a:off x="824850" y="3139954"/>
            <a:ext cx="621325" cy="808707"/>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dirty="0">
              <a:solidFill>
                <a:srgbClr val="000000"/>
              </a:solidFill>
              <a:latin typeface="Segoe UI"/>
            </a:endParaRPr>
          </a:p>
        </p:txBody>
      </p:sp>
      <p:grpSp>
        <p:nvGrpSpPr>
          <p:cNvPr id="6" name="Group 5">
            <a:extLst>
              <a:ext uri="{FF2B5EF4-FFF2-40B4-BE49-F238E27FC236}">
                <a16:creationId xmlns:a16="http://schemas.microsoft.com/office/drawing/2014/main" id="{E07B6E59-A7B4-4A29-8540-474D5EA39D25}"/>
              </a:ext>
            </a:extLst>
          </p:cNvPr>
          <p:cNvGrpSpPr/>
          <p:nvPr/>
        </p:nvGrpSpPr>
        <p:grpSpPr>
          <a:xfrm>
            <a:off x="8514816" y="2318492"/>
            <a:ext cx="960740" cy="1027310"/>
            <a:chOff x="8873151" y="2544029"/>
            <a:chExt cx="1160831" cy="1241265"/>
          </a:xfrm>
        </p:grpSpPr>
        <p:sp>
          <p:nvSpPr>
            <p:cNvPr id="31" name="3D" title="Icon of a 3D box with square points on each corner">
              <a:extLst>
                <a:ext uri="{FF2B5EF4-FFF2-40B4-BE49-F238E27FC236}">
                  <a16:creationId xmlns:a16="http://schemas.microsoft.com/office/drawing/2014/main" id="{D44F12C4-6F11-4707-8B9D-B9C36035076C}"/>
                </a:ext>
              </a:extLst>
            </p:cNvPr>
            <p:cNvSpPr>
              <a:spLocks noChangeAspect="1" noEditPoints="1"/>
            </p:cNvSpPr>
            <p:nvPr/>
          </p:nvSpPr>
          <p:spPr bwMode="auto">
            <a:xfrm>
              <a:off x="8873151" y="2544029"/>
              <a:ext cx="1160831" cy="1241265"/>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rgbClr val="FFFFFF"/>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97"/>
              <a:endParaRPr lang="en-US">
                <a:solidFill>
                  <a:srgbClr val="000000"/>
                </a:solidFill>
                <a:latin typeface="Segoe UI"/>
              </a:endParaRPr>
            </a:p>
          </p:txBody>
        </p:sp>
        <p:sp>
          <p:nvSpPr>
            <p:cNvPr id="9" name="Rectangle 8">
              <a:extLst>
                <a:ext uri="{FF2B5EF4-FFF2-40B4-BE49-F238E27FC236}">
                  <a16:creationId xmlns:a16="http://schemas.microsoft.com/office/drawing/2014/main" id="{56B1E96E-0E20-4795-9375-EB92C8213D08}"/>
                </a:ext>
              </a:extLst>
            </p:cNvPr>
            <p:cNvSpPr/>
            <p:nvPr/>
          </p:nvSpPr>
          <p:spPr>
            <a:xfrm>
              <a:off x="8997829" y="3158138"/>
              <a:ext cx="911476" cy="281369"/>
            </a:xfrm>
            <a:prstGeom prst="rect">
              <a:avLst/>
            </a:prstGeom>
            <a:solidFill>
              <a:srgbClr val="C6C6C6"/>
            </a:solidFill>
          </p:spPr>
          <p:txBody>
            <a:bodyPr wrap="none" anchor="ctr">
              <a:noAutofit/>
            </a:bodyPr>
            <a:lstStyle/>
            <a:p>
              <a:pPr algn="ctr" defTabSz="932597"/>
              <a:r>
                <a:rPr lang="en-GB" sz="1399" dirty="0" err="1">
                  <a:solidFill>
                    <a:srgbClr val="1E76CA"/>
                  </a:solidFill>
                  <a:latin typeface="Ubuntu Mono" panose="020B0509030602030204" pitchFamily="49" charset="0"/>
                </a:rPr>
                <a:t>myModel</a:t>
              </a:r>
              <a:endParaRPr lang="en-GB" sz="1399" dirty="0">
                <a:solidFill>
                  <a:srgbClr val="1E76CA"/>
                </a:solidFill>
                <a:latin typeface="Segoe UI"/>
              </a:endParaRPr>
            </a:p>
          </p:txBody>
        </p:sp>
      </p:grpSp>
      <p:sp>
        <p:nvSpPr>
          <p:cNvPr id="42" name="3D" title="Icon of a 3D box with square points on each corner">
            <a:extLst>
              <a:ext uri="{FF2B5EF4-FFF2-40B4-BE49-F238E27FC236}">
                <a16:creationId xmlns:a16="http://schemas.microsoft.com/office/drawing/2014/main" id="{915E3A01-0C75-41B9-AD90-45D5B0186D36}"/>
              </a:ext>
            </a:extLst>
          </p:cNvPr>
          <p:cNvSpPr>
            <a:spLocks noChangeAspect="1" noEditPoints="1"/>
          </p:cNvSpPr>
          <p:nvPr/>
        </p:nvSpPr>
        <p:spPr bwMode="auto">
          <a:xfrm>
            <a:off x="9738778" y="2318492"/>
            <a:ext cx="960740" cy="102731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chemeClr val="bg2"/>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97"/>
            <a:endParaRPr lang="en-US">
              <a:solidFill>
                <a:srgbClr val="000000"/>
              </a:solidFill>
              <a:latin typeface="Segoe UI"/>
            </a:endParaRPr>
          </a:p>
        </p:txBody>
      </p:sp>
      <p:sp>
        <p:nvSpPr>
          <p:cNvPr id="45" name="3D" title="Icon of a 3D box with square points on each corner">
            <a:extLst>
              <a:ext uri="{FF2B5EF4-FFF2-40B4-BE49-F238E27FC236}">
                <a16:creationId xmlns:a16="http://schemas.microsoft.com/office/drawing/2014/main" id="{6D64FA38-499D-48D8-A30A-7A557A6D24EA}"/>
              </a:ext>
            </a:extLst>
          </p:cNvPr>
          <p:cNvSpPr>
            <a:spLocks noChangeAspect="1" noEditPoints="1"/>
          </p:cNvSpPr>
          <p:nvPr/>
        </p:nvSpPr>
        <p:spPr bwMode="auto">
          <a:xfrm>
            <a:off x="9090798" y="3637792"/>
            <a:ext cx="960740" cy="102731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solidFill>
            <a:schemeClr val="bg2"/>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97"/>
            <a:endParaRPr lang="en-US">
              <a:solidFill>
                <a:srgbClr val="000000"/>
              </a:solidFill>
              <a:latin typeface="Segoe UI"/>
            </a:endParaRPr>
          </a:p>
        </p:txBody>
      </p:sp>
      <p:sp>
        <p:nvSpPr>
          <p:cNvPr id="48" name="TextBox 47">
            <a:extLst>
              <a:ext uri="{FF2B5EF4-FFF2-40B4-BE49-F238E27FC236}">
                <a16:creationId xmlns:a16="http://schemas.microsoft.com/office/drawing/2014/main" id="{6085DE1B-2F43-45E9-80C5-B3CE87AE14C4}"/>
              </a:ext>
            </a:extLst>
          </p:cNvPr>
          <p:cNvSpPr txBox="1"/>
          <p:nvPr/>
        </p:nvSpPr>
        <p:spPr>
          <a:xfrm rot="5400000">
            <a:off x="10429176" y="3848585"/>
            <a:ext cx="1186737" cy="577937"/>
          </a:xfrm>
          <a:prstGeom prst="rect">
            <a:avLst/>
          </a:prstGeom>
          <a:noFill/>
        </p:spPr>
        <p:txBody>
          <a:bodyPr wrap="none" lIns="182854" tIns="146283" rIns="182854" bIns="146283" rtlCol="0">
            <a:spAutoFit/>
          </a:bodyPr>
          <a:lstStyle/>
          <a:p>
            <a:pPr defTabSz="932597">
              <a:lnSpc>
                <a:spcPct val="90000"/>
              </a:lnSpc>
              <a:spcAft>
                <a:spcPts val="600"/>
              </a:spcAft>
            </a:pPr>
            <a:r>
              <a:rPr lang="en-GB" sz="2000" dirty="0">
                <a:gradFill>
                  <a:gsLst>
                    <a:gs pos="2917">
                      <a:srgbClr val="000000"/>
                    </a:gs>
                    <a:gs pos="30000">
                      <a:srgbClr val="000000"/>
                    </a:gs>
                  </a:gsLst>
                  <a:lin ang="5400000" scaled="0"/>
                </a:gradFill>
                <a:latin typeface="Segoe UI Light"/>
              </a:rPr>
              <a:t>Node 2</a:t>
            </a:r>
          </a:p>
        </p:txBody>
      </p:sp>
      <p:sp>
        <p:nvSpPr>
          <p:cNvPr id="49" name="TextBox 48">
            <a:extLst>
              <a:ext uri="{FF2B5EF4-FFF2-40B4-BE49-F238E27FC236}">
                <a16:creationId xmlns:a16="http://schemas.microsoft.com/office/drawing/2014/main" id="{8FDF94E1-765C-48EB-B42C-F718C4C6856D}"/>
              </a:ext>
            </a:extLst>
          </p:cNvPr>
          <p:cNvSpPr txBox="1"/>
          <p:nvPr/>
        </p:nvSpPr>
        <p:spPr>
          <a:xfrm rot="5400000">
            <a:off x="10447628" y="2592861"/>
            <a:ext cx="1149832" cy="572383"/>
          </a:xfrm>
          <a:prstGeom prst="rect">
            <a:avLst/>
          </a:prstGeom>
          <a:noFill/>
        </p:spPr>
        <p:txBody>
          <a:bodyPr wrap="none" lIns="182854" tIns="146283" rIns="182854" bIns="146283" rtlCol="0">
            <a:spAutoFit/>
          </a:bodyPr>
          <a:lstStyle/>
          <a:p>
            <a:pPr defTabSz="932597">
              <a:lnSpc>
                <a:spcPct val="90000"/>
              </a:lnSpc>
              <a:spcAft>
                <a:spcPts val="600"/>
              </a:spcAft>
            </a:pPr>
            <a:r>
              <a:rPr lang="en-GB" sz="2000" dirty="0">
                <a:gradFill>
                  <a:gsLst>
                    <a:gs pos="2917">
                      <a:srgbClr val="000000"/>
                    </a:gs>
                    <a:gs pos="30000">
                      <a:srgbClr val="000000"/>
                    </a:gs>
                  </a:gsLst>
                  <a:lin ang="5400000" scaled="0"/>
                </a:gradFill>
                <a:latin typeface="Segoe UI Light"/>
              </a:rPr>
              <a:t>Node 1</a:t>
            </a:r>
          </a:p>
        </p:txBody>
      </p:sp>
      <p:sp>
        <p:nvSpPr>
          <p:cNvPr id="50" name="Arrow: Right 49">
            <a:extLst>
              <a:ext uri="{FF2B5EF4-FFF2-40B4-BE49-F238E27FC236}">
                <a16:creationId xmlns:a16="http://schemas.microsoft.com/office/drawing/2014/main" id="{B758BA7B-60EB-4585-9CE9-30D043177FD5}"/>
              </a:ext>
            </a:extLst>
          </p:cNvPr>
          <p:cNvSpPr/>
          <p:nvPr/>
        </p:nvSpPr>
        <p:spPr bwMode="auto">
          <a:xfrm>
            <a:off x="6353256" y="3280434"/>
            <a:ext cx="797542" cy="436544"/>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GB" sz="1199" dirty="0">
              <a:solidFill>
                <a:srgbClr val="FFFFFF">
                  <a:lumMod val="25000"/>
                </a:srgbClr>
              </a:solidFill>
              <a:latin typeface="Segoe UI"/>
              <a:cs typeface="Segoe UI" pitchFamily="34" charset="0"/>
            </a:endParaRPr>
          </a:p>
        </p:txBody>
      </p:sp>
      <p:sp>
        <p:nvSpPr>
          <p:cNvPr id="51" name="Arrow: Right 50">
            <a:extLst>
              <a:ext uri="{FF2B5EF4-FFF2-40B4-BE49-F238E27FC236}">
                <a16:creationId xmlns:a16="http://schemas.microsoft.com/office/drawing/2014/main" id="{3536734C-A242-427A-B5A0-0EAEFE2C87E7}"/>
              </a:ext>
            </a:extLst>
          </p:cNvPr>
          <p:cNvSpPr/>
          <p:nvPr/>
        </p:nvSpPr>
        <p:spPr bwMode="auto">
          <a:xfrm>
            <a:off x="7634289" y="2623074"/>
            <a:ext cx="797542" cy="436544"/>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GB" sz="1199" dirty="0">
              <a:solidFill>
                <a:srgbClr val="FFFFFF">
                  <a:lumMod val="25000"/>
                </a:srgbClr>
              </a:solidFill>
              <a:latin typeface="Segoe UI"/>
              <a:cs typeface="Segoe UI" pitchFamily="34" charset="0"/>
            </a:endParaRPr>
          </a:p>
        </p:txBody>
      </p:sp>
      <p:sp>
        <p:nvSpPr>
          <p:cNvPr id="52" name="Arrow: Right 51">
            <a:extLst>
              <a:ext uri="{FF2B5EF4-FFF2-40B4-BE49-F238E27FC236}">
                <a16:creationId xmlns:a16="http://schemas.microsoft.com/office/drawing/2014/main" id="{C7D5CA0D-9B98-4AA4-B7F1-D9042AE4EE3E}"/>
              </a:ext>
            </a:extLst>
          </p:cNvPr>
          <p:cNvSpPr/>
          <p:nvPr/>
        </p:nvSpPr>
        <p:spPr bwMode="auto">
          <a:xfrm>
            <a:off x="7634288" y="3902691"/>
            <a:ext cx="797542" cy="436544"/>
          </a:xfrm>
          <a:prstGeom prst="rightArrow">
            <a:avLst>
              <a:gd name="adj1" fmla="val 40594"/>
              <a:gd name="adj2" fmla="val 46473"/>
            </a:avLst>
          </a:prstGeom>
          <a:solidFill>
            <a:schemeClr val="bg1">
              <a:lumMod val="85000"/>
            </a:schemeClr>
          </a:solidFill>
          <a:ln w="1270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GB" sz="1199" dirty="0">
              <a:solidFill>
                <a:srgbClr val="FFFFFF">
                  <a:lumMod val="25000"/>
                </a:srgbClr>
              </a:solidFill>
              <a:latin typeface="Segoe UI"/>
              <a:cs typeface="Segoe UI" pitchFamily="34" charset="0"/>
            </a:endParaRPr>
          </a:p>
        </p:txBody>
      </p:sp>
      <p:sp>
        <p:nvSpPr>
          <p:cNvPr id="55" name="TextBox 54">
            <a:extLst>
              <a:ext uri="{FF2B5EF4-FFF2-40B4-BE49-F238E27FC236}">
                <a16:creationId xmlns:a16="http://schemas.microsoft.com/office/drawing/2014/main" id="{F7DBE104-1CC3-44A3-BB18-B45D28395969}"/>
              </a:ext>
            </a:extLst>
          </p:cNvPr>
          <p:cNvSpPr txBox="1"/>
          <p:nvPr/>
        </p:nvSpPr>
        <p:spPr>
          <a:xfrm>
            <a:off x="1186022" y="5359883"/>
            <a:ext cx="4607858" cy="1390948"/>
          </a:xfrm>
          <a:prstGeom prst="rect">
            <a:avLst/>
          </a:prstGeom>
          <a:solidFill>
            <a:schemeClr val="bg1">
              <a:lumMod val="95000"/>
            </a:schemeClr>
          </a:solidFill>
        </p:spPr>
        <p:txBody>
          <a:bodyPr wrap="square" lIns="182854" tIns="146283" rIns="182854" bIns="146283" rtlCol="0">
            <a:spAutoFit/>
          </a:bodyPr>
          <a:lstStyle/>
          <a:p>
            <a:pPr defTabSz="932597">
              <a:lnSpc>
                <a:spcPct val="90000"/>
              </a:lnSpc>
              <a:spcAft>
                <a:spcPts val="600"/>
              </a:spcAft>
            </a:pPr>
            <a:r>
              <a:rPr lang="en-GB" sz="2400" b="1" dirty="0" err="1">
                <a:gradFill>
                  <a:gsLst>
                    <a:gs pos="2917">
                      <a:srgbClr val="000000"/>
                    </a:gs>
                    <a:gs pos="30000">
                      <a:srgbClr val="000000"/>
                    </a:gs>
                  </a:gsLst>
                  <a:lin ang="5400000" scaled="0"/>
                </a:gradFill>
                <a:latin typeface="Segoe UI"/>
                <a:cs typeface="Segoe UI Semibold" panose="020B0702040204020203" pitchFamily="34" charset="0"/>
              </a:rPr>
              <a:t>LoadBalancer</a:t>
            </a:r>
            <a:endParaRPr lang="en-GB" sz="2400" b="1" dirty="0">
              <a:gradFill>
                <a:gsLst>
                  <a:gs pos="2917">
                    <a:srgbClr val="000000"/>
                  </a:gs>
                  <a:gs pos="30000">
                    <a:srgbClr val="000000"/>
                  </a:gs>
                </a:gsLst>
                <a:lin ang="5400000" scaled="0"/>
              </a:gradFill>
              <a:latin typeface="Segoe UI"/>
              <a:cs typeface="Segoe UI Semibold" panose="020B0702040204020203" pitchFamily="34" charset="0"/>
            </a:endParaRPr>
          </a:p>
          <a:p>
            <a:pPr defTabSz="932597">
              <a:lnSpc>
                <a:spcPct val="90000"/>
              </a:lnSpc>
              <a:spcAft>
                <a:spcPts val="600"/>
              </a:spcAft>
            </a:pPr>
            <a:r>
              <a:rPr lang="en-GB" sz="2400" dirty="0">
                <a:gradFill>
                  <a:gsLst>
                    <a:gs pos="2917">
                      <a:srgbClr val="000000"/>
                    </a:gs>
                    <a:gs pos="30000">
                      <a:srgbClr val="000000"/>
                    </a:gs>
                  </a:gsLst>
                  <a:lin ang="5400000" scaled="0"/>
                </a:gradFill>
                <a:latin typeface="Segoe UI Light"/>
                <a:cs typeface="Segoe UI Semibold" panose="020B0702040204020203" pitchFamily="34" charset="0"/>
              </a:rPr>
              <a:t>Uses cloud provider to present an external load-balanced IP</a:t>
            </a:r>
            <a:endParaRPr lang="en-GB" sz="2400" dirty="0">
              <a:gradFill>
                <a:gsLst>
                  <a:gs pos="2917">
                    <a:srgbClr val="000000"/>
                  </a:gs>
                  <a:gs pos="30000">
                    <a:srgbClr val="000000"/>
                  </a:gs>
                </a:gsLst>
                <a:lin ang="5400000" scaled="0"/>
              </a:gradFill>
              <a:latin typeface="Segoe UI"/>
            </a:endParaRPr>
          </a:p>
        </p:txBody>
      </p:sp>
      <p:sp>
        <p:nvSpPr>
          <p:cNvPr id="56" name="TextBox 55">
            <a:extLst>
              <a:ext uri="{FF2B5EF4-FFF2-40B4-BE49-F238E27FC236}">
                <a16:creationId xmlns:a16="http://schemas.microsoft.com/office/drawing/2014/main" id="{B3DD4CDC-B40C-4C1C-A37A-5D24FA6CC1C0}"/>
              </a:ext>
            </a:extLst>
          </p:cNvPr>
          <p:cNvSpPr txBox="1"/>
          <p:nvPr/>
        </p:nvSpPr>
        <p:spPr>
          <a:xfrm>
            <a:off x="6304162" y="5359883"/>
            <a:ext cx="4607858" cy="1369411"/>
          </a:xfrm>
          <a:prstGeom prst="rect">
            <a:avLst/>
          </a:prstGeom>
          <a:solidFill>
            <a:schemeClr val="bg1">
              <a:lumMod val="95000"/>
            </a:schemeClr>
          </a:solidFill>
        </p:spPr>
        <p:txBody>
          <a:bodyPr wrap="square" lIns="182854" tIns="146283" rIns="182854" bIns="146283" rtlCol="0">
            <a:noAutofit/>
          </a:bodyPr>
          <a:lstStyle/>
          <a:p>
            <a:pPr defTabSz="932597">
              <a:lnSpc>
                <a:spcPct val="90000"/>
              </a:lnSpc>
              <a:spcAft>
                <a:spcPts val="600"/>
              </a:spcAft>
            </a:pPr>
            <a:r>
              <a:rPr lang="en-GB" sz="2400" b="1" dirty="0" err="1">
                <a:gradFill>
                  <a:gsLst>
                    <a:gs pos="2917">
                      <a:srgbClr val="000000"/>
                    </a:gs>
                    <a:gs pos="30000">
                      <a:srgbClr val="000000"/>
                    </a:gs>
                  </a:gsLst>
                  <a:lin ang="5400000" scaled="0"/>
                </a:gradFill>
                <a:latin typeface="Segoe UI"/>
                <a:cs typeface="Segoe UI Semibold" panose="020B0702040204020203" pitchFamily="34" charset="0"/>
              </a:rPr>
              <a:t>ClusterIP</a:t>
            </a:r>
            <a:endParaRPr lang="en-GB" sz="2400" b="1" dirty="0">
              <a:gradFill>
                <a:gsLst>
                  <a:gs pos="2917">
                    <a:srgbClr val="000000"/>
                  </a:gs>
                  <a:gs pos="30000">
                    <a:srgbClr val="000000"/>
                  </a:gs>
                </a:gsLst>
                <a:lin ang="5400000" scaled="0"/>
              </a:gradFill>
              <a:latin typeface="Segoe UI"/>
              <a:cs typeface="Segoe UI Semibold" panose="020B0702040204020203" pitchFamily="34" charset="0"/>
            </a:endParaRPr>
          </a:p>
          <a:p>
            <a:pPr defTabSz="932597">
              <a:lnSpc>
                <a:spcPct val="90000"/>
              </a:lnSpc>
              <a:spcAft>
                <a:spcPts val="600"/>
              </a:spcAft>
            </a:pPr>
            <a:r>
              <a:rPr lang="en-GB" sz="2400" dirty="0">
                <a:gradFill>
                  <a:gsLst>
                    <a:gs pos="2917">
                      <a:srgbClr val="000000"/>
                    </a:gs>
                    <a:gs pos="30000">
                      <a:srgbClr val="000000"/>
                    </a:gs>
                  </a:gsLst>
                  <a:lin ang="5400000" scaled="0"/>
                </a:gradFill>
                <a:latin typeface="Segoe UI Light"/>
                <a:cs typeface="Segoe UI Semibold" panose="020B0702040204020203" pitchFamily="34" charset="0"/>
              </a:rPr>
              <a:t>Internal virtual IP, only accessible by other pods/services</a:t>
            </a:r>
            <a:r>
              <a:rPr lang="en-GB" sz="2400" b="1" dirty="0">
                <a:gradFill>
                  <a:gsLst>
                    <a:gs pos="2917">
                      <a:srgbClr val="000000"/>
                    </a:gs>
                    <a:gs pos="30000">
                      <a:srgbClr val="000000"/>
                    </a:gs>
                  </a:gsLst>
                  <a:lin ang="5400000" scaled="0"/>
                </a:gradFill>
                <a:latin typeface="Segoe UI"/>
                <a:cs typeface="Segoe UI Semibold" panose="020B0702040204020203" pitchFamily="34" charset="0"/>
              </a:rPr>
              <a:t>		</a:t>
            </a:r>
            <a:endParaRPr lang="en-GB" sz="2400" dirty="0">
              <a:gradFill>
                <a:gsLst>
                  <a:gs pos="2917">
                    <a:srgbClr val="000000"/>
                  </a:gs>
                  <a:gs pos="30000">
                    <a:srgbClr val="000000"/>
                  </a:gs>
                </a:gsLst>
                <a:lin ang="5400000" scaled="0"/>
              </a:gradFill>
              <a:latin typeface="Segoe UI"/>
            </a:endParaRPr>
          </a:p>
        </p:txBody>
      </p:sp>
      <p:sp>
        <p:nvSpPr>
          <p:cNvPr id="32" name="globe_2" title="Icon of a sphere made of lines">
            <a:extLst>
              <a:ext uri="{FF2B5EF4-FFF2-40B4-BE49-F238E27FC236}">
                <a16:creationId xmlns:a16="http://schemas.microsoft.com/office/drawing/2014/main" id="{573AAD35-A84A-4BBB-920A-62A8C5836879}"/>
              </a:ext>
            </a:extLst>
          </p:cNvPr>
          <p:cNvSpPr>
            <a:spLocks noChangeAspect="1" noEditPoints="1"/>
          </p:cNvSpPr>
          <p:nvPr/>
        </p:nvSpPr>
        <p:spPr bwMode="auto">
          <a:xfrm>
            <a:off x="5777019" y="2604203"/>
            <a:ext cx="587323" cy="58732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endParaRPr lang="en-US" sz="900" dirty="0">
              <a:gradFill>
                <a:gsLst>
                  <a:gs pos="0">
                    <a:srgbClr val="505050"/>
                  </a:gs>
                  <a:gs pos="100000">
                    <a:srgbClr val="505050"/>
                  </a:gs>
                </a:gsLst>
              </a:gradFill>
              <a:latin typeface="Segoe UI"/>
            </a:endParaRPr>
          </a:p>
        </p:txBody>
      </p:sp>
      <p:sp>
        <p:nvSpPr>
          <p:cNvPr id="5" name="TextBox 4">
            <a:extLst>
              <a:ext uri="{FF2B5EF4-FFF2-40B4-BE49-F238E27FC236}">
                <a16:creationId xmlns:a16="http://schemas.microsoft.com/office/drawing/2014/main" id="{7C2BB795-3B3C-4A8B-ADAB-1F195F361229}"/>
              </a:ext>
            </a:extLst>
          </p:cNvPr>
          <p:cNvSpPr txBox="1"/>
          <p:nvPr/>
        </p:nvSpPr>
        <p:spPr>
          <a:xfrm>
            <a:off x="2942931" y="5073517"/>
            <a:ext cx="1106707" cy="288137"/>
          </a:xfrm>
          <a:prstGeom prst="rect">
            <a:avLst/>
          </a:prstGeom>
        </p:spPr>
        <p:txBody>
          <a:bodyPr wrap="none" lIns="0" tIns="0" rIns="0" bIns="0" rtlCol="0" anchor="t" anchorCtr="0">
            <a:spAutoFit/>
          </a:bodyPr>
          <a:lstStyle/>
          <a:p>
            <a:pPr defTabSz="932597"/>
            <a:r>
              <a:rPr lang="en-GB" sz="1836" dirty="0">
                <a:solidFill>
                  <a:srgbClr val="000000"/>
                </a:solidFill>
                <a:latin typeface="Segoe UI"/>
              </a:rPr>
              <a:t>EXTERNAL</a:t>
            </a:r>
          </a:p>
        </p:txBody>
      </p:sp>
      <p:sp>
        <p:nvSpPr>
          <p:cNvPr id="33" name="TextBox 32">
            <a:extLst>
              <a:ext uri="{FF2B5EF4-FFF2-40B4-BE49-F238E27FC236}">
                <a16:creationId xmlns:a16="http://schemas.microsoft.com/office/drawing/2014/main" id="{FD6D56F9-AF8E-4C64-8348-208B1C36E78E}"/>
              </a:ext>
            </a:extLst>
          </p:cNvPr>
          <p:cNvSpPr txBox="1"/>
          <p:nvPr/>
        </p:nvSpPr>
        <p:spPr>
          <a:xfrm>
            <a:off x="8065397" y="5063205"/>
            <a:ext cx="1082314" cy="288137"/>
          </a:xfrm>
          <a:prstGeom prst="rect">
            <a:avLst/>
          </a:prstGeom>
        </p:spPr>
        <p:txBody>
          <a:bodyPr wrap="none" lIns="0" tIns="0" rIns="0" bIns="0" rtlCol="0" anchor="t" anchorCtr="0">
            <a:spAutoFit/>
          </a:bodyPr>
          <a:lstStyle/>
          <a:p>
            <a:pPr defTabSz="932597"/>
            <a:r>
              <a:rPr lang="en-GB" sz="1836" dirty="0">
                <a:solidFill>
                  <a:srgbClr val="000000"/>
                </a:solidFill>
                <a:latin typeface="Segoe UI"/>
              </a:rPr>
              <a:t>INTERNAL</a:t>
            </a:r>
          </a:p>
        </p:txBody>
      </p:sp>
      <p:sp>
        <p:nvSpPr>
          <p:cNvPr id="36" name="Title 3">
            <a:extLst>
              <a:ext uri="{FF2B5EF4-FFF2-40B4-BE49-F238E27FC236}">
                <a16:creationId xmlns:a16="http://schemas.microsoft.com/office/drawing/2014/main" id="{71D0F997-2A61-4B6C-B04C-0E9272E15273}"/>
              </a:ext>
            </a:extLst>
          </p:cNvPr>
          <p:cNvSpPr>
            <a:spLocks noGrp="1"/>
          </p:cNvSpPr>
          <p:nvPr>
            <p:ph type="title"/>
          </p:nvPr>
        </p:nvSpPr>
        <p:spPr>
          <a:xfrm>
            <a:off x="467183" y="466303"/>
            <a:ext cx="10064344" cy="606191"/>
          </a:xfrm>
        </p:spPr>
        <p:txBody>
          <a:bodyPr>
            <a:normAutofit fontScale="90000"/>
          </a:bodyPr>
          <a:lstStyle/>
          <a:p>
            <a:r>
              <a:rPr lang="en-GB" dirty="0"/>
              <a:t>Kubernetes Services – Illustrated</a:t>
            </a:r>
          </a:p>
        </p:txBody>
      </p:sp>
      <p:sp>
        <p:nvSpPr>
          <p:cNvPr id="38" name="Content Placeholder 5">
            <a:extLst>
              <a:ext uri="{FF2B5EF4-FFF2-40B4-BE49-F238E27FC236}">
                <a16:creationId xmlns:a16="http://schemas.microsoft.com/office/drawing/2014/main" id="{8B076FE6-2094-4E88-9F10-1EA1B9AA6143}"/>
              </a:ext>
            </a:extLst>
          </p:cNvPr>
          <p:cNvSpPr txBox="1">
            <a:spLocks/>
          </p:cNvSpPr>
          <p:nvPr/>
        </p:nvSpPr>
        <p:spPr>
          <a:xfrm>
            <a:off x="467183" y="1072493"/>
            <a:ext cx="8586302" cy="682657"/>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defTabSz="932323">
              <a:spcBef>
                <a:spcPts val="1224"/>
              </a:spcBef>
              <a:spcAft>
                <a:spcPts val="612"/>
              </a:spcAft>
              <a:buClr>
                <a:srgbClr val="E9E9E9"/>
              </a:buClr>
            </a:pPr>
            <a:r>
              <a:rPr lang="en-GB" sz="2448" dirty="0">
                <a:solidFill>
                  <a:srgbClr val="0078D7"/>
                </a:solidFill>
              </a:rPr>
              <a:t>Allow virtual network access to one or more pods</a:t>
            </a:r>
          </a:p>
        </p:txBody>
      </p:sp>
      <p:sp>
        <p:nvSpPr>
          <p:cNvPr id="12" name="Arrow: Right 11">
            <a:extLst>
              <a:ext uri="{FF2B5EF4-FFF2-40B4-BE49-F238E27FC236}">
                <a16:creationId xmlns:a16="http://schemas.microsoft.com/office/drawing/2014/main" id="{49A81CE8-8FB7-4726-840E-11DC28EB0709}"/>
              </a:ext>
            </a:extLst>
          </p:cNvPr>
          <p:cNvSpPr/>
          <p:nvPr/>
        </p:nvSpPr>
        <p:spPr>
          <a:xfrm>
            <a:off x="5509433" y="3727610"/>
            <a:ext cx="843823" cy="3218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GB" sz="1836">
              <a:solidFill>
                <a:srgbClr val="000000"/>
              </a:solidFill>
              <a:latin typeface="Segoe UI"/>
            </a:endParaRPr>
          </a:p>
        </p:txBody>
      </p:sp>
      <p:sp>
        <p:nvSpPr>
          <p:cNvPr id="37" name="Arrow: Right 36">
            <a:extLst>
              <a:ext uri="{FF2B5EF4-FFF2-40B4-BE49-F238E27FC236}">
                <a16:creationId xmlns:a16="http://schemas.microsoft.com/office/drawing/2014/main" id="{C2C52A58-89FA-4CC9-80E6-440620E80C64}"/>
              </a:ext>
            </a:extLst>
          </p:cNvPr>
          <p:cNvSpPr/>
          <p:nvPr/>
        </p:nvSpPr>
        <p:spPr>
          <a:xfrm rot="10800000">
            <a:off x="3572675" y="3497262"/>
            <a:ext cx="331712" cy="321827"/>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GB" sz="1836">
              <a:solidFill>
                <a:srgbClr val="000000"/>
              </a:solidFill>
              <a:latin typeface="Segoe UI"/>
            </a:endParaRPr>
          </a:p>
        </p:txBody>
      </p:sp>
      <p:sp>
        <p:nvSpPr>
          <p:cNvPr id="39" name="Rectangle 38">
            <a:extLst>
              <a:ext uri="{FF2B5EF4-FFF2-40B4-BE49-F238E27FC236}">
                <a16:creationId xmlns:a16="http://schemas.microsoft.com/office/drawing/2014/main" id="{020FA800-6C73-49E7-BB6C-E608057BA615}"/>
              </a:ext>
            </a:extLst>
          </p:cNvPr>
          <p:cNvSpPr/>
          <p:nvPr/>
        </p:nvSpPr>
        <p:spPr>
          <a:xfrm>
            <a:off x="9841965" y="2824224"/>
            <a:ext cx="754366" cy="232870"/>
          </a:xfrm>
          <a:prstGeom prst="rect">
            <a:avLst/>
          </a:prstGeom>
          <a:solidFill>
            <a:srgbClr val="C6C6C6"/>
          </a:solidFill>
        </p:spPr>
        <p:txBody>
          <a:bodyPr wrap="none" anchor="ctr">
            <a:noAutofit/>
          </a:bodyPr>
          <a:lstStyle/>
          <a:p>
            <a:pPr algn="ctr" defTabSz="932597"/>
            <a:r>
              <a:rPr lang="en-GB" sz="1399" dirty="0" err="1">
                <a:solidFill>
                  <a:srgbClr val="1E76CA"/>
                </a:solidFill>
                <a:latin typeface="Ubuntu Mono" panose="020B0509030602030204" pitchFamily="49" charset="0"/>
              </a:rPr>
              <a:t>myModel</a:t>
            </a:r>
            <a:endParaRPr lang="en-GB" sz="1399" dirty="0">
              <a:solidFill>
                <a:srgbClr val="1E76CA"/>
              </a:solidFill>
              <a:latin typeface="Segoe UI"/>
            </a:endParaRPr>
          </a:p>
        </p:txBody>
      </p:sp>
      <p:sp>
        <p:nvSpPr>
          <p:cNvPr id="53" name="Rectangle 52">
            <a:extLst>
              <a:ext uri="{FF2B5EF4-FFF2-40B4-BE49-F238E27FC236}">
                <a16:creationId xmlns:a16="http://schemas.microsoft.com/office/drawing/2014/main" id="{F9E476BB-B53F-4924-AA60-B149A55EE6F0}"/>
              </a:ext>
            </a:extLst>
          </p:cNvPr>
          <p:cNvSpPr/>
          <p:nvPr/>
        </p:nvSpPr>
        <p:spPr>
          <a:xfrm>
            <a:off x="9206965" y="4164074"/>
            <a:ext cx="754366" cy="232870"/>
          </a:xfrm>
          <a:prstGeom prst="rect">
            <a:avLst/>
          </a:prstGeom>
          <a:solidFill>
            <a:srgbClr val="C6C6C6"/>
          </a:solidFill>
        </p:spPr>
        <p:txBody>
          <a:bodyPr wrap="none" anchor="ctr">
            <a:noAutofit/>
          </a:bodyPr>
          <a:lstStyle/>
          <a:p>
            <a:pPr algn="ctr" defTabSz="932597"/>
            <a:r>
              <a:rPr lang="en-GB" sz="1399" dirty="0" err="1">
                <a:solidFill>
                  <a:srgbClr val="1E76CA"/>
                </a:solidFill>
                <a:latin typeface="Ubuntu Mono" panose="020B0509030602030204" pitchFamily="49" charset="0"/>
              </a:rPr>
              <a:t>myModel</a:t>
            </a:r>
            <a:endParaRPr lang="en-GB" sz="1399" dirty="0">
              <a:solidFill>
                <a:srgbClr val="1E76CA"/>
              </a:solidFill>
              <a:latin typeface="Segoe UI"/>
            </a:endParaRPr>
          </a:p>
        </p:txBody>
      </p:sp>
    </p:spTree>
    <p:extLst>
      <p:ext uri="{BB962C8B-B14F-4D97-AF65-F5344CB8AC3E}">
        <p14:creationId xmlns:p14="http://schemas.microsoft.com/office/powerpoint/2010/main" val="27719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1000"/>
                                        <p:tgtEl>
                                          <p:spTgt spid="55"/>
                                        </p:tgtEl>
                                      </p:cBhvr>
                                    </p:animEffect>
                                    <p:anim calcmode="lin" valueType="num">
                                      <p:cBhvr>
                                        <p:cTn id="58" dur="1000" fill="hold"/>
                                        <p:tgtEl>
                                          <p:spTgt spid="55"/>
                                        </p:tgtEl>
                                        <p:attrNameLst>
                                          <p:attrName>ppt_x</p:attrName>
                                        </p:attrNameLst>
                                      </p:cBhvr>
                                      <p:tavLst>
                                        <p:tav tm="0">
                                          <p:val>
                                            <p:strVal val="#ppt_x"/>
                                          </p:val>
                                        </p:tav>
                                        <p:tav tm="100000">
                                          <p:val>
                                            <p:strVal val="#ppt_x"/>
                                          </p:val>
                                        </p:tav>
                                      </p:tavLst>
                                    </p:anim>
                                    <p:anim calcmode="lin" valueType="num">
                                      <p:cBhvr>
                                        <p:cTn id="59" dur="1000" fill="hold"/>
                                        <p:tgtEl>
                                          <p:spTgt spid="55"/>
                                        </p:tgtEl>
                                        <p:attrNameLst>
                                          <p:attrName>ppt_y</p:attrName>
                                        </p:attrNameLst>
                                      </p:cBhvr>
                                      <p:tavLst>
                                        <p:tav tm="0">
                                          <p:val>
                                            <p:strVal val="#ppt_y+.1"/>
                                          </p:val>
                                        </p:tav>
                                        <p:tav tm="100000">
                                          <p:val>
                                            <p:strVal val="#ppt_y"/>
                                          </p:val>
                                        </p:tav>
                                      </p:tavLst>
                                    </p:anim>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500"/>
                                        <p:tgtEl>
                                          <p:spTgt spid="5"/>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1000"/>
                                        <p:tgtEl>
                                          <p:spTgt spid="56"/>
                                        </p:tgtEl>
                                      </p:cBhvr>
                                    </p:animEffect>
                                    <p:anim calcmode="lin" valueType="num">
                                      <p:cBhvr>
                                        <p:cTn id="69" dur="1000" fill="hold"/>
                                        <p:tgtEl>
                                          <p:spTgt spid="56"/>
                                        </p:tgtEl>
                                        <p:attrNameLst>
                                          <p:attrName>ppt_x</p:attrName>
                                        </p:attrNameLst>
                                      </p:cBhvr>
                                      <p:tavLst>
                                        <p:tav tm="0">
                                          <p:val>
                                            <p:strVal val="#ppt_x"/>
                                          </p:val>
                                        </p:tav>
                                        <p:tav tm="100000">
                                          <p:val>
                                            <p:strVal val="#ppt_x"/>
                                          </p:val>
                                        </p:tav>
                                      </p:tavLst>
                                    </p:anim>
                                    <p:anim calcmode="lin" valueType="num">
                                      <p:cBhvr>
                                        <p:cTn id="70" dur="1000" fill="hold"/>
                                        <p:tgtEl>
                                          <p:spTgt spid="56"/>
                                        </p:tgtEl>
                                        <p:attrNameLst>
                                          <p:attrName>ppt_y</p:attrName>
                                        </p:attrNameLst>
                                      </p:cBhvr>
                                      <p:tavLst>
                                        <p:tav tm="0">
                                          <p:val>
                                            <p:strVal val="#ppt_y+.1"/>
                                          </p:val>
                                        </p:tav>
                                        <p:tav tm="100000">
                                          <p:val>
                                            <p:strVal val="#ppt_y"/>
                                          </p:val>
                                        </p:tav>
                                      </p:tavLst>
                                    </p:anim>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p:bldP spid="17" grpId="0" animBg="1"/>
      <p:bldP spid="22" grpId="0"/>
      <p:bldP spid="7" grpId="0" animBg="1"/>
      <p:bldP spid="3" grpId="0" animBg="1"/>
      <p:bldP spid="30" grpId="0" animBg="1"/>
      <p:bldP spid="50" grpId="0" animBg="1"/>
      <p:bldP spid="51" grpId="0" animBg="1"/>
      <p:bldP spid="52" grpId="0" animBg="1"/>
      <p:bldP spid="55" grpId="0" animBg="1"/>
      <p:bldP spid="56" grpId="0" animBg="1"/>
      <p:bldP spid="32" grpId="0" animBg="1"/>
      <p:bldP spid="5" grpId="0"/>
      <p:bldP spid="33" grpId="0"/>
      <p:bldP spid="12" grpId="0" animBg="1"/>
      <p:bldP spid="3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F82C02EF-5F57-4313-9783-6037A74A50F7}"/>
              </a:ext>
            </a:extLst>
          </p:cNvPr>
          <p:cNvSpPr/>
          <p:nvPr/>
        </p:nvSpPr>
        <p:spPr>
          <a:xfrm>
            <a:off x="5726454" y="2117786"/>
            <a:ext cx="6236946" cy="4575584"/>
          </a:xfrm>
          <a:prstGeom prst="roundRect">
            <a:avLst>
              <a:gd name="adj" fmla="val 2720"/>
            </a:avLst>
          </a:prstGeom>
          <a:solidFill>
            <a:schemeClr val="bg2"/>
          </a:solidFill>
          <a:ln w="19050">
            <a:solidFill>
              <a:srgbClr val="0078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836" dirty="0"/>
          </a:p>
        </p:txBody>
      </p:sp>
      <p:sp>
        <p:nvSpPr>
          <p:cNvPr id="4" name="Title 3">
            <a:extLst>
              <a:ext uri="{FF2B5EF4-FFF2-40B4-BE49-F238E27FC236}">
                <a16:creationId xmlns:a16="http://schemas.microsoft.com/office/drawing/2014/main" id="{DA8D1F69-D7F3-4097-A85D-7D5522FF85EA}"/>
              </a:ext>
            </a:extLst>
          </p:cNvPr>
          <p:cNvSpPr>
            <a:spLocks noGrp="1"/>
          </p:cNvSpPr>
          <p:nvPr>
            <p:ph type="title"/>
          </p:nvPr>
        </p:nvSpPr>
        <p:spPr/>
        <p:txBody>
          <a:bodyPr>
            <a:normAutofit fontScale="90000"/>
          </a:bodyPr>
          <a:lstStyle/>
          <a:p>
            <a:r>
              <a:rPr lang="en-GB" dirty="0"/>
              <a:t>Letting People Call Your Model in Kubernetes</a:t>
            </a:r>
          </a:p>
        </p:txBody>
      </p:sp>
      <p:sp>
        <p:nvSpPr>
          <p:cNvPr id="5" name="Subtitle 4">
            <a:extLst>
              <a:ext uri="{FF2B5EF4-FFF2-40B4-BE49-F238E27FC236}">
                <a16:creationId xmlns:a16="http://schemas.microsoft.com/office/drawing/2014/main" id="{07EE7710-DB22-42D9-8FAA-C665D6FB8DAC}"/>
              </a:ext>
            </a:extLst>
          </p:cNvPr>
          <p:cNvSpPr>
            <a:spLocks noGrp="1"/>
          </p:cNvSpPr>
          <p:nvPr>
            <p:ph type="subTitle" idx="27"/>
          </p:nvPr>
        </p:nvSpPr>
        <p:spPr>
          <a:xfrm>
            <a:off x="466369" y="1072494"/>
            <a:ext cx="7603066" cy="699453"/>
          </a:xfrm>
        </p:spPr>
        <p:txBody>
          <a:bodyPr/>
          <a:lstStyle/>
          <a:p>
            <a:r>
              <a:rPr lang="en-GB" dirty="0">
                <a:solidFill>
                  <a:srgbClr val="0078D7"/>
                </a:solidFill>
              </a:rPr>
              <a:t>Example Architecture – Simple Operationalized Model</a:t>
            </a:r>
          </a:p>
        </p:txBody>
      </p:sp>
      <p:pic>
        <p:nvPicPr>
          <p:cNvPr id="15" name="Graphic 14">
            <a:extLst>
              <a:ext uri="{FF2B5EF4-FFF2-40B4-BE49-F238E27FC236}">
                <a16:creationId xmlns:a16="http://schemas.microsoft.com/office/drawing/2014/main" id="{59BFB632-62C6-4C87-BFE9-A42E485584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57056" y="2945344"/>
            <a:ext cx="907903" cy="881200"/>
          </a:xfrm>
          <a:prstGeom prst="rect">
            <a:avLst/>
          </a:prstGeom>
        </p:spPr>
      </p:pic>
      <p:pic>
        <p:nvPicPr>
          <p:cNvPr id="17" name="Graphic 16">
            <a:extLst>
              <a:ext uri="{FF2B5EF4-FFF2-40B4-BE49-F238E27FC236}">
                <a16:creationId xmlns:a16="http://schemas.microsoft.com/office/drawing/2014/main" id="{7B4F12B0-F4B4-485C-85BA-B473194E2A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1927" y="4084953"/>
            <a:ext cx="907903" cy="881200"/>
          </a:xfrm>
          <a:prstGeom prst="rect">
            <a:avLst/>
          </a:prstGeom>
        </p:spPr>
      </p:pic>
      <p:pic>
        <p:nvPicPr>
          <p:cNvPr id="19" name="Graphic 18">
            <a:extLst>
              <a:ext uri="{FF2B5EF4-FFF2-40B4-BE49-F238E27FC236}">
                <a16:creationId xmlns:a16="http://schemas.microsoft.com/office/drawing/2014/main" id="{7E7892C0-2D0E-42A3-94C2-AE72F551B99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72216" y="4091883"/>
            <a:ext cx="907903" cy="881200"/>
          </a:xfrm>
          <a:prstGeom prst="rect">
            <a:avLst/>
          </a:prstGeom>
        </p:spPr>
      </p:pic>
      <p:pic>
        <p:nvPicPr>
          <p:cNvPr id="20" name="Graphic 19">
            <a:extLst>
              <a:ext uri="{FF2B5EF4-FFF2-40B4-BE49-F238E27FC236}">
                <a16:creationId xmlns:a16="http://schemas.microsoft.com/office/drawing/2014/main" id="{7DE915DE-BC48-4600-9D49-7C85A17BC3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8456" y="4084953"/>
            <a:ext cx="907903" cy="881200"/>
          </a:xfrm>
          <a:prstGeom prst="rect">
            <a:avLst/>
          </a:prstGeom>
        </p:spPr>
      </p:pic>
      <p:pic>
        <p:nvPicPr>
          <p:cNvPr id="21" name="Graphic 20">
            <a:extLst>
              <a:ext uri="{FF2B5EF4-FFF2-40B4-BE49-F238E27FC236}">
                <a16:creationId xmlns:a16="http://schemas.microsoft.com/office/drawing/2014/main" id="{57845F6C-9C1C-45A8-9919-2E741815245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38456" y="5224562"/>
            <a:ext cx="907903" cy="881200"/>
          </a:xfrm>
          <a:prstGeom prst="rect">
            <a:avLst/>
          </a:prstGeom>
        </p:spPr>
      </p:pic>
      <p:pic>
        <p:nvPicPr>
          <p:cNvPr id="27" name="Graphic 26">
            <a:extLst>
              <a:ext uri="{FF2B5EF4-FFF2-40B4-BE49-F238E27FC236}">
                <a16:creationId xmlns:a16="http://schemas.microsoft.com/office/drawing/2014/main" id="{C74A9253-42C7-4A28-B9B1-1DB300C1BA1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14628" y="1587957"/>
            <a:ext cx="907903" cy="907903"/>
          </a:xfrm>
          <a:prstGeom prst="rect">
            <a:avLst/>
          </a:prstGeom>
        </p:spPr>
      </p:pic>
      <p:sp>
        <p:nvSpPr>
          <p:cNvPr id="29" name="TextBox 28">
            <a:extLst>
              <a:ext uri="{FF2B5EF4-FFF2-40B4-BE49-F238E27FC236}">
                <a16:creationId xmlns:a16="http://schemas.microsoft.com/office/drawing/2014/main" id="{374BEAFC-1879-42F7-9641-326ED6E043D0}"/>
              </a:ext>
            </a:extLst>
          </p:cNvPr>
          <p:cNvSpPr txBox="1"/>
          <p:nvPr/>
        </p:nvSpPr>
        <p:spPr>
          <a:xfrm>
            <a:off x="8523478" y="2368257"/>
            <a:ext cx="2048679" cy="288137"/>
          </a:xfrm>
          <a:prstGeom prst="rect">
            <a:avLst/>
          </a:prstGeom>
        </p:spPr>
        <p:txBody>
          <a:bodyPr wrap="none" lIns="0" tIns="0" rIns="0" bIns="0" rtlCol="0" anchor="t" anchorCtr="0">
            <a:spAutoFit/>
          </a:bodyPr>
          <a:lstStyle/>
          <a:p>
            <a:r>
              <a:rPr lang="en-GB" sz="1836" dirty="0"/>
              <a:t>namespace: default</a:t>
            </a:r>
          </a:p>
        </p:txBody>
      </p:sp>
      <p:cxnSp>
        <p:nvCxnSpPr>
          <p:cNvPr id="43" name="Straight Arrow Connector 42">
            <a:extLst>
              <a:ext uri="{FF2B5EF4-FFF2-40B4-BE49-F238E27FC236}">
                <a16:creationId xmlns:a16="http://schemas.microsoft.com/office/drawing/2014/main" id="{E8B27756-4D28-4F26-8C6F-62AD6C044CF8}"/>
              </a:ext>
            </a:extLst>
          </p:cNvPr>
          <p:cNvCxnSpPr>
            <a:cxnSpLocks/>
            <a:stCxn id="17" idx="3"/>
            <a:endCxn id="20" idx="1"/>
          </p:cNvCxnSpPr>
          <p:nvPr/>
        </p:nvCxnSpPr>
        <p:spPr>
          <a:xfrm>
            <a:off x="8689830" y="4525553"/>
            <a:ext cx="748626"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92974C2-3D80-44D6-948A-5F01CC17952F}"/>
              </a:ext>
            </a:extLst>
          </p:cNvPr>
          <p:cNvCxnSpPr>
            <a:cxnSpLocks/>
            <a:endCxn id="15" idx="1"/>
          </p:cNvCxnSpPr>
          <p:nvPr/>
        </p:nvCxnSpPr>
        <p:spPr>
          <a:xfrm>
            <a:off x="8941203" y="3385944"/>
            <a:ext cx="515853"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E67E4ED-C32A-493B-B001-899E7A19FAEB}"/>
              </a:ext>
            </a:extLst>
          </p:cNvPr>
          <p:cNvCxnSpPr>
            <a:cxnSpLocks/>
            <a:endCxn id="21" idx="1"/>
          </p:cNvCxnSpPr>
          <p:nvPr/>
        </p:nvCxnSpPr>
        <p:spPr>
          <a:xfrm>
            <a:off x="8941204" y="5665161"/>
            <a:ext cx="497253" cy="1"/>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9A8450-9758-4EA0-A13B-773EE78FE8AB}"/>
              </a:ext>
            </a:extLst>
          </p:cNvPr>
          <p:cNvCxnSpPr>
            <a:cxnSpLocks/>
          </p:cNvCxnSpPr>
          <p:nvPr/>
        </p:nvCxnSpPr>
        <p:spPr>
          <a:xfrm>
            <a:off x="8941203" y="3385945"/>
            <a:ext cx="0" cy="2279217"/>
          </a:xfrm>
          <a:prstGeom prst="line">
            <a:avLst/>
          </a:prstGeom>
          <a:ln w="3810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BE7AB58-1A69-43D2-A40B-01BF2C416B66}"/>
              </a:ext>
            </a:extLst>
          </p:cNvPr>
          <p:cNvCxnSpPr>
            <a:cxnSpLocks/>
            <a:stCxn id="17" idx="1"/>
            <a:endCxn id="19" idx="3"/>
          </p:cNvCxnSpPr>
          <p:nvPr/>
        </p:nvCxnSpPr>
        <p:spPr>
          <a:xfrm flipH="1">
            <a:off x="3080119" y="4525553"/>
            <a:ext cx="4701808" cy="693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78789CF-47FA-4746-BD86-BA448FE77A01}"/>
              </a:ext>
            </a:extLst>
          </p:cNvPr>
          <p:cNvSpPr txBox="1"/>
          <p:nvPr/>
        </p:nvSpPr>
        <p:spPr>
          <a:xfrm>
            <a:off x="2133668" y="4961735"/>
            <a:ext cx="1099578" cy="288137"/>
          </a:xfrm>
          <a:prstGeom prst="rect">
            <a:avLst/>
          </a:prstGeom>
        </p:spPr>
        <p:txBody>
          <a:bodyPr wrap="none" lIns="0" tIns="0" rIns="0" bIns="0" rtlCol="0" anchor="t" anchorCtr="0">
            <a:spAutoFit/>
          </a:bodyPr>
          <a:lstStyle/>
          <a:p>
            <a:r>
              <a:rPr lang="en-GB" sz="1836" dirty="0"/>
              <a:t>External IP</a:t>
            </a:r>
          </a:p>
        </p:txBody>
      </p:sp>
      <p:sp>
        <p:nvSpPr>
          <p:cNvPr id="65" name="TextBox 64">
            <a:extLst>
              <a:ext uri="{FF2B5EF4-FFF2-40B4-BE49-F238E27FC236}">
                <a16:creationId xmlns:a16="http://schemas.microsoft.com/office/drawing/2014/main" id="{140782E0-4B39-40C3-8C6C-BC418D468637}"/>
              </a:ext>
            </a:extLst>
          </p:cNvPr>
          <p:cNvSpPr txBox="1"/>
          <p:nvPr/>
        </p:nvSpPr>
        <p:spPr>
          <a:xfrm>
            <a:off x="681096" y="2056951"/>
            <a:ext cx="3628923" cy="1569660"/>
          </a:xfrm>
          <a:prstGeom prst="rect">
            <a:avLst/>
          </a:prstGeom>
        </p:spPr>
        <p:txBody>
          <a:bodyPr wrap="square" lIns="0" tIns="0" rIns="0" bIns="0" rtlCol="0" anchor="t" anchorCtr="0">
            <a:spAutoFit/>
          </a:bodyPr>
          <a:lstStyle/>
          <a:p>
            <a:r>
              <a:rPr lang="en-GB" sz="2040" b="1" dirty="0">
                <a:solidFill>
                  <a:srgbClr val="0078D7"/>
                </a:solidFill>
              </a:rPr>
              <a:t>Basic ML Model</a:t>
            </a:r>
          </a:p>
          <a:p>
            <a:r>
              <a:rPr lang="en-GB" sz="2040" dirty="0"/>
              <a:t>Running in 3 pods</a:t>
            </a:r>
          </a:p>
          <a:p>
            <a:r>
              <a:rPr lang="en-GB" sz="2040" dirty="0"/>
              <a:t>Exposed with a </a:t>
            </a:r>
            <a:r>
              <a:rPr lang="en-GB" sz="2040" b="1" dirty="0" err="1"/>
              <a:t>ClusterIP</a:t>
            </a:r>
            <a:r>
              <a:rPr lang="en-GB" sz="2040" b="1" dirty="0"/>
              <a:t> </a:t>
            </a:r>
            <a:r>
              <a:rPr lang="en-GB" sz="2040" dirty="0"/>
              <a:t>Service</a:t>
            </a:r>
            <a:endParaRPr lang="en-GB" sz="2040" b="1" dirty="0"/>
          </a:p>
          <a:p>
            <a:endParaRPr lang="en-GB" sz="2040" dirty="0"/>
          </a:p>
        </p:txBody>
      </p:sp>
      <p:pic>
        <p:nvPicPr>
          <p:cNvPr id="6" name="Graphic 5">
            <a:extLst>
              <a:ext uri="{FF2B5EF4-FFF2-40B4-BE49-F238E27FC236}">
                <a16:creationId xmlns:a16="http://schemas.microsoft.com/office/drawing/2014/main" id="{EC6028A1-ADCD-42D1-8B81-C6B04FAB0B4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5332" y="3506849"/>
            <a:ext cx="457200" cy="457200"/>
          </a:xfrm>
          <a:prstGeom prst="rect">
            <a:avLst/>
          </a:prstGeom>
        </p:spPr>
      </p:pic>
      <p:sp>
        <p:nvSpPr>
          <p:cNvPr id="7" name="TextBox 6">
            <a:extLst>
              <a:ext uri="{FF2B5EF4-FFF2-40B4-BE49-F238E27FC236}">
                <a16:creationId xmlns:a16="http://schemas.microsoft.com/office/drawing/2014/main" id="{DAAB18B6-5167-4534-9FBC-75ADC48B8A70}"/>
              </a:ext>
            </a:extLst>
          </p:cNvPr>
          <p:cNvSpPr txBox="1"/>
          <p:nvPr/>
        </p:nvSpPr>
        <p:spPr>
          <a:xfrm>
            <a:off x="10674833" y="3555407"/>
            <a:ext cx="646011" cy="276999"/>
          </a:xfrm>
          <a:prstGeom prst="rect">
            <a:avLst/>
          </a:prstGeom>
        </p:spPr>
        <p:txBody>
          <a:bodyPr wrap="none" lIns="0" tIns="0" rIns="0" bIns="0" rtlCol="0" anchor="t" anchorCtr="0">
            <a:spAutoFit/>
          </a:bodyPr>
          <a:lstStyle/>
          <a:p>
            <a:r>
              <a:rPr lang="en-GB" dirty="0"/>
              <a:t>model</a:t>
            </a:r>
          </a:p>
        </p:txBody>
      </p:sp>
      <p:pic>
        <p:nvPicPr>
          <p:cNvPr id="34" name="Graphic 33">
            <a:extLst>
              <a:ext uri="{FF2B5EF4-FFF2-40B4-BE49-F238E27FC236}">
                <a16:creationId xmlns:a16="http://schemas.microsoft.com/office/drawing/2014/main" id="{B0DBB99D-628E-48AE-9A8C-D4DF84E8921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5332" y="4684190"/>
            <a:ext cx="457200" cy="457200"/>
          </a:xfrm>
          <a:prstGeom prst="rect">
            <a:avLst/>
          </a:prstGeom>
        </p:spPr>
      </p:pic>
      <p:sp>
        <p:nvSpPr>
          <p:cNvPr id="35" name="TextBox 34">
            <a:extLst>
              <a:ext uri="{FF2B5EF4-FFF2-40B4-BE49-F238E27FC236}">
                <a16:creationId xmlns:a16="http://schemas.microsoft.com/office/drawing/2014/main" id="{43B7440D-B0A6-48DD-A3B7-A8DA5795E6D7}"/>
              </a:ext>
            </a:extLst>
          </p:cNvPr>
          <p:cNvSpPr txBox="1"/>
          <p:nvPr/>
        </p:nvSpPr>
        <p:spPr>
          <a:xfrm>
            <a:off x="10674833" y="4732748"/>
            <a:ext cx="646011" cy="276999"/>
          </a:xfrm>
          <a:prstGeom prst="rect">
            <a:avLst/>
          </a:prstGeom>
        </p:spPr>
        <p:txBody>
          <a:bodyPr wrap="none" lIns="0" tIns="0" rIns="0" bIns="0" rtlCol="0" anchor="t" anchorCtr="0">
            <a:spAutoFit/>
          </a:bodyPr>
          <a:lstStyle/>
          <a:p>
            <a:r>
              <a:rPr lang="en-GB" dirty="0"/>
              <a:t>model</a:t>
            </a:r>
          </a:p>
        </p:txBody>
      </p:sp>
      <p:pic>
        <p:nvPicPr>
          <p:cNvPr id="37" name="Graphic 36">
            <a:extLst>
              <a:ext uri="{FF2B5EF4-FFF2-40B4-BE49-F238E27FC236}">
                <a16:creationId xmlns:a16="http://schemas.microsoft.com/office/drawing/2014/main" id="{B966CCF1-7040-4774-A47A-455D5D00A03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05332" y="5861531"/>
            <a:ext cx="457200" cy="457200"/>
          </a:xfrm>
          <a:prstGeom prst="rect">
            <a:avLst/>
          </a:prstGeom>
        </p:spPr>
      </p:pic>
      <p:sp>
        <p:nvSpPr>
          <p:cNvPr id="38" name="TextBox 37">
            <a:extLst>
              <a:ext uri="{FF2B5EF4-FFF2-40B4-BE49-F238E27FC236}">
                <a16:creationId xmlns:a16="http://schemas.microsoft.com/office/drawing/2014/main" id="{AE4E7F45-C362-4A21-89F7-AA47CFC0703B}"/>
              </a:ext>
            </a:extLst>
          </p:cNvPr>
          <p:cNvSpPr txBox="1"/>
          <p:nvPr/>
        </p:nvSpPr>
        <p:spPr>
          <a:xfrm>
            <a:off x="10674833" y="5910089"/>
            <a:ext cx="646011" cy="276999"/>
          </a:xfrm>
          <a:prstGeom prst="rect">
            <a:avLst/>
          </a:prstGeom>
        </p:spPr>
        <p:txBody>
          <a:bodyPr wrap="none" lIns="0" tIns="0" rIns="0" bIns="0" rtlCol="0" anchor="t" anchorCtr="0">
            <a:spAutoFit/>
          </a:bodyPr>
          <a:lstStyle/>
          <a:p>
            <a:r>
              <a:rPr lang="en-GB" dirty="0"/>
              <a:t>model</a:t>
            </a:r>
          </a:p>
        </p:txBody>
      </p:sp>
      <p:sp>
        <p:nvSpPr>
          <p:cNvPr id="8" name="TextBox 7">
            <a:extLst>
              <a:ext uri="{FF2B5EF4-FFF2-40B4-BE49-F238E27FC236}">
                <a16:creationId xmlns:a16="http://schemas.microsoft.com/office/drawing/2014/main" id="{2EE67AF0-1F8C-43D0-9BD4-4EF047B8B221}"/>
              </a:ext>
            </a:extLst>
          </p:cNvPr>
          <p:cNvSpPr txBox="1"/>
          <p:nvPr/>
        </p:nvSpPr>
        <p:spPr>
          <a:xfrm>
            <a:off x="7399541" y="2818015"/>
            <a:ext cx="4259060" cy="3710207"/>
          </a:xfrm>
          <a:prstGeom prst="rect">
            <a:avLst/>
          </a:prstGeom>
          <a:ln w="28575">
            <a:solidFill>
              <a:schemeClr val="bg2">
                <a:lumMod val="75000"/>
              </a:schemeClr>
            </a:solidFill>
            <a:prstDash val="dashDot"/>
          </a:ln>
        </p:spPr>
        <p:txBody>
          <a:bodyPr wrap="square" lIns="0" tIns="0" rIns="0" bIns="0" rtlCol="0" anchor="t" anchorCtr="0">
            <a:spAutoFit/>
          </a:bodyPr>
          <a:lstStyle/>
          <a:p>
            <a:endParaRPr lang="en-GB" dirty="0"/>
          </a:p>
        </p:txBody>
      </p:sp>
      <p:pic>
        <p:nvPicPr>
          <p:cNvPr id="25" name="Graphic 24">
            <a:extLst>
              <a:ext uri="{FF2B5EF4-FFF2-40B4-BE49-F238E27FC236}">
                <a16:creationId xmlns:a16="http://schemas.microsoft.com/office/drawing/2014/main" id="{F58EA0A0-764A-4DCF-B1B4-9BB87BF06D5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615575" y="2302553"/>
            <a:ext cx="907903" cy="881200"/>
          </a:xfrm>
          <a:prstGeom prst="rect">
            <a:avLst/>
          </a:prstGeom>
        </p:spPr>
      </p:pic>
      <p:pic>
        <p:nvPicPr>
          <p:cNvPr id="10" name="Graphic 9">
            <a:extLst>
              <a:ext uri="{FF2B5EF4-FFF2-40B4-BE49-F238E27FC236}">
                <a16:creationId xmlns:a16="http://schemas.microsoft.com/office/drawing/2014/main" id="{780EE98F-3096-45C1-A056-2D32A472CD0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30498" y="3964049"/>
            <a:ext cx="1105015" cy="1105015"/>
          </a:xfrm>
          <a:prstGeom prst="rect">
            <a:avLst/>
          </a:prstGeom>
        </p:spPr>
      </p:pic>
      <p:sp>
        <p:nvSpPr>
          <p:cNvPr id="41" name="TextBox 40">
            <a:extLst>
              <a:ext uri="{FF2B5EF4-FFF2-40B4-BE49-F238E27FC236}">
                <a16:creationId xmlns:a16="http://schemas.microsoft.com/office/drawing/2014/main" id="{F1448FB5-B633-44CD-B422-2BD029EB6E26}"/>
              </a:ext>
            </a:extLst>
          </p:cNvPr>
          <p:cNvSpPr txBox="1"/>
          <p:nvPr/>
        </p:nvSpPr>
        <p:spPr>
          <a:xfrm>
            <a:off x="3600989" y="3385944"/>
            <a:ext cx="1417247" cy="553998"/>
          </a:xfrm>
          <a:prstGeom prst="rect">
            <a:avLst/>
          </a:prstGeom>
        </p:spPr>
        <p:txBody>
          <a:bodyPr wrap="none" lIns="0" tIns="0" rIns="0" bIns="0" rtlCol="0" anchor="t" anchorCtr="0">
            <a:spAutoFit/>
          </a:bodyPr>
          <a:lstStyle/>
          <a:p>
            <a:pPr algn="ctr"/>
            <a:r>
              <a:rPr lang="en-GB" dirty="0"/>
              <a:t>Azure </a:t>
            </a:r>
          </a:p>
          <a:p>
            <a:pPr algn="ctr"/>
            <a:r>
              <a:rPr lang="en-GB" dirty="0"/>
              <a:t>Load Balancer</a:t>
            </a:r>
          </a:p>
        </p:txBody>
      </p:sp>
      <p:sp>
        <p:nvSpPr>
          <p:cNvPr id="32" name="TextBox 31">
            <a:extLst>
              <a:ext uri="{FF2B5EF4-FFF2-40B4-BE49-F238E27FC236}">
                <a16:creationId xmlns:a16="http://schemas.microsoft.com/office/drawing/2014/main" id="{54F456AE-8EB9-4F65-8E4A-4E5BC29BD1A9}"/>
              </a:ext>
            </a:extLst>
          </p:cNvPr>
          <p:cNvSpPr txBox="1"/>
          <p:nvPr/>
        </p:nvSpPr>
        <p:spPr>
          <a:xfrm>
            <a:off x="925906" y="5476594"/>
            <a:ext cx="3840795" cy="1323439"/>
          </a:xfrm>
          <a:prstGeom prst="rect">
            <a:avLst/>
          </a:prstGeom>
        </p:spPr>
        <p:txBody>
          <a:bodyPr wrap="none" lIns="0" tIns="0" rIns="0" bIns="0" rtlCol="0" anchor="t" anchorCtr="0">
            <a:spAutoFit/>
          </a:bodyPr>
          <a:lstStyle/>
          <a:p>
            <a:pPr algn="ctr"/>
            <a:r>
              <a:rPr lang="en-GB" sz="5400" b="1" dirty="0">
                <a:solidFill>
                  <a:srgbClr val="FF5050"/>
                </a:solidFill>
                <a:effectLst>
                  <a:outerShdw blurRad="38100" dist="38100" dir="2700000" algn="tl">
                    <a:srgbClr val="000000">
                      <a:alpha val="43137"/>
                    </a:srgbClr>
                  </a:outerShdw>
                </a:effectLst>
                <a:latin typeface="Impact" panose="020B0806030902050204" pitchFamily="34" charset="0"/>
              </a:rPr>
              <a:t>DON’T DO THIS</a:t>
            </a:r>
            <a:br>
              <a:rPr lang="en-GB" sz="5400" b="1" dirty="0">
                <a:solidFill>
                  <a:srgbClr val="FF5050"/>
                </a:solidFill>
                <a:effectLst>
                  <a:outerShdw blurRad="38100" dist="38100" dir="2700000" algn="tl">
                    <a:srgbClr val="000000">
                      <a:alpha val="43137"/>
                    </a:srgbClr>
                  </a:outerShdw>
                </a:effectLst>
                <a:latin typeface="Impact" panose="020B0806030902050204" pitchFamily="34" charset="0"/>
              </a:rPr>
            </a:br>
            <a:r>
              <a:rPr lang="en-GB" sz="3200" b="1" dirty="0">
                <a:solidFill>
                  <a:srgbClr val="FF5050"/>
                </a:solidFill>
                <a:effectLst>
                  <a:outerShdw blurRad="38100" dist="38100" dir="2700000" algn="tl">
                    <a:srgbClr val="000000">
                      <a:alpha val="43137"/>
                    </a:srgbClr>
                  </a:outerShdw>
                </a:effectLst>
                <a:latin typeface="Impact" panose="020B0806030902050204" pitchFamily="34" charset="0"/>
              </a:rPr>
              <a:t>( IN PRODUCTION )</a:t>
            </a:r>
            <a:endParaRPr lang="en-GB" sz="5400" b="1" dirty="0">
              <a:solidFill>
                <a:srgbClr val="FF5050"/>
              </a:solidFill>
              <a:effectLst>
                <a:outerShdw blurRad="38100" dist="38100" dir="2700000" algn="tl">
                  <a:srgbClr val="000000">
                    <a:alpha val="43137"/>
                  </a:srgbClr>
                </a:outerShdw>
              </a:effectLst>
              <a:latin typeface="Impact" panose="020B0806030902050204" pitchFamily="34" charset="0"/>
            </a:endParaRPr>
          </a:p>
        </p:txBody>
      </p:sp>
      <p:pic>
        <p:nvPicPr>
          <p:cNvPr id="31" name="Graphic 30">
            <a:extLst>
              <a:ext uri="{FF2B5EF4-FFF2-40B4-BE49-F238E27FC236}">
                <a16:creationId xmlns:a16="http://schemas.microsoft.com/office/drawing/2014/main" id="{FB33896D-BCB5-42C4-B09B-0679053FD7B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20084" y="4084953"/>
            <a:ext cx="907903" cy="881200"/>
          </a:xfrm>
          <a:prstGeom prst="rect">
            <a:avLst/>
          </a:prstGeom>
        </p:spPr>
      </p:pic>
      <p:sp>
        <p:nvSpPr>
          <p:cNvPr id="33" name="TextBox 32">
            <a:extLst>
              <a:ext uri="{FF2B5EF4-FFF2-40B4-BE49-F238E27FC236}">
                <a16:creationId xmlns:a16="http://schemas.microsoft.com/office/drawing/2014/main" id="{98449E75-57C6-4DAC-A657-D693CDD39E29}"/>
              </a:ext>
            </a:extLst>
          </p:cNvPr>
          <p:cNvSpPr txBox="1"/>
          <p:nvPr/>
        </p:nvSpPr>
        <p:spPr>
          <a:xfrm>
            <a:off x="5985222" y="4993781"/>
            <a:ext cx="1047659" cy="282513"/>
          </a:xfrm>
          <a:prstGeom prst="rect">
            <a:avLst/>
          </a:prstGeom>
        </p:spPr>
        <p:txBody>
          <a:bodyPr wrap="none" lIns="0" tIns="0" rIns="0" bIns="0" rtlCol="0" anchor="t" anchorCtr="0">
            <a:spAutoFit/>
          </a:bodyPr>
          <a:lstStyle/>
          <a:p>
            <a:r>
              <a:rPr lang="en-GB" sz="1836" dirty="0"/>
              <a:t>Internal IP</a:t>
            </a:r>
          </a:p>
        </p:txBody>
      </p:sp>
      <p:pic>
        <p:nvPicPr>
          <p:cNvPr id="36" name="Graphic 35">
            <a:extLst>
              <a:ext uri="{FF2B5EF4-FFF2-40B4-BE49-F238E27FC236}">
                <a16:creationId xmlns:a16="http://schemas.microsoft.com/office/drawing/2014/main" id="{CDB1ED7D-2A71-4E45-9852-A6AABE10E1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7686" y="2616062"/>
            <a:ext cx="907903" cy="881200"/>
          </a:xfrm>
          <a:prstGeom prst="rect">
            <a:avLst/>
          </a:prstGeom>
        </p:spPr>
      </p:pic>
      <p:sp>
        <p:nvSpPr>
          <p:cNvPr id="3" name="Arrow: Down 2">
            <a:extLst>
              <a:ext uri="{FF2B5EF4-FFF2-40B4-BE49-F238E27FC236}">
                <a16:creationId xmlns:a16="http://schemas.microsoft.com/office/drawing/2014/main" id="{B8E95D4A-4B6C-488C-8E78-9B2F501DE3F5}"/>
              </a:ext>
            </a:extLst>
          </p:cNvPr>
          <p:cNvSpPr/>
          <p:nvPr/>
        </p:nvSpPr>
        <p:spPr>
          <a:xfrm>
            <a:off x="6374152" y="3615967"/>
            <a:ext cx="254558" cy="335264"/>
          </a:xfrm>
          <a:prstGeom prst="downArrow">
            <a:avLst/>
          </a:prstGeom>
          <a:solidFill>
            <a:schemeClr val="bg2">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9" name="Straight Arrow Connector 38">
            <a:extLst>
              <a:ext uri="{FF2B5EF4-FFF2-40B4-BE49-F238E27FC236}">
                <a16:creationId xmlns:a16="http://schemas.microsoft.com/office/drawing/2014/main" id="{05D2C362-52C6-4E26-9EF8-AEC12276543D}"/>
              </a:ext>
            </a:extLst>
          </p:cNvPr>
          <p:cNvCxnSpPr>
            <a:cxnSpLocks/>
            <a:endCxn id="31" idx="3"/>
          </p:cNvCxnSpPr>
          <p:nvPr/>
        </p:nvCxnSpPr>
        <p:spPr>
          <a:xfrm flipH="1">
            <a:off x="6927987" y="4525553"/>
            <a:ext cx="853940" cy="0"/>
          </a:xfrm>
          <a:prstGeom prst="straightConnector1">
            <a:avLst/>
          </a:prstGeom>
          <a:ln w="38100">
            <a:solidFill>
              <a:schemeClr val="bg1">
                <a:lumMod val="50000"/>
              </a:schemeClr>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0" name="Graphic 21" descr="Programmer">
            <a:extLst>
              <a:ext uri="{FF2B5EF4-FFF2-40B4-BE49-F238E27FC236}">
                <a16:creationId xmlns:a16="http://schemas.microsoft.com/office/drawing/2014/main" id="{E885AD9C-F27C-4962-B412-8011ABFDED3E}"/>
              </a:ext>
            </a:extLst>
          </p:cNvPr>
          <p:cNvGrpSpPr/>
          <p:nvPr/>
        </p:nvGrpSpPr>
        <p:grpSpPr>
          <a:xfrm>
            <a:off x="422943" y="3838088"/>
            <a:ext cx="1134995" cy="1134995"/>
            <a:chOff x="466369" y="2334232"/>
            <a:chExt cx="2018904" cy="2018904"/>
          </a:xfrm>
        </p:grpSpPr>
        <p:sp>
          <p:nvSpPr>
            <p:cNvPr id="42" name="Freeform: Shape 41">
              <a:extLst>
                <a:ext uri="{FF2B5EF4-FFF2-40B4-BE49-F238E27FC236}">
                  <a16:creationId xmlns:a16="http://schemas.microsoft.com/office/drawing/2014/main" id="{4D4CE14F-FAD6-4D56-A6AB-31676C455695}"/>
                </a:ext>
              </a:extLst>
            </p:cNvPr>
            <p:cNvSpPr/>
            <p:nvPr/>
          </p:nvSpPr>
          <p:spPr>
            <a:xfrm>
              <a:off x="1139337" y="2628655"/>
              <a:ext cx="672968" cy="672968"/>
            </a:xfrm>
            <a:custGeom>
              <a:avLst/>
              <a:gdLst>
                <a:gd name="connsiteX0" fmla="*/ 672968 w 672968"/>
                <a:gd name="connsiteY0" fmla="*/ 336484 h 672968"/>
                <a:gd name="connsiteX1" fmla="*/ 336484 w 672968"/>
                <a:gd name="connsiteY1" fmla="*/ 672968 h 672968"/>
                <a:gd name="connsiteX2" fmla="*/ 0 w 672968"/>
                <a:gd name="connsiteY2" fmla="*/ 336484 h 672968"/>
                <a:gd name="connsiteX3" fmla="*/ 336484 w 672968"/>
                <a:gd name="connsiteY3" fmla="*/ 0 h 672968"/>
                <a:gd name="connsiteX4" fmla="*/ 672968 w 672968"/>
                <a:gd name="connsiteY4" fmla="*/ 336484 h 672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968" h="672968">
                  <a:moveTo>
                    <a:pt x="672968" y="336484"/>
                  </a:moveTo>
                  <a:cubicBezTo>
                    <a:pt x="672968" y="522319"/>
                    <a:pt x="522319" y="672968"/>
                    <a:pt x="336484" y="672968"/>
                  </a:cubicBezTo>
                  <a:cubicBezTo>
                    <a:pt x="150649" y="672968"/>
                    <a:pt x="0" y="522319"/>
                    <a:pt x="0" y="336484"/>
                  </a:cubicBezTo>
                  <a:cubicBezTo>
                    <a:pt x="0" y="150649"/>
                    <a:pt x="150649" y="0"/>
                    <a:pt x="336484" y="0"/>
                  </a:cubicBezTo>
                  <a:cubicBezTo>
                    <a:pt x="522319" y="0"/>
                    <a:pt x="672968" y="150649"/>
                    <a:pt x="672968" y="336484"/>
                  </a:cubicBezTo>
                  <a:close/>
                </a:path>
              </a:pathLst>
            </a:custGeom>
            <a:solidFill>
              <a:schemeClr val="bg1">
                <a:lumMod val="75000"/>
              </a:schemeClr>
            </a:solidFill>
            <a:ln w="20935"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EFF18D9B-B8C0-409D-87D2-F205910CB99F}"/>
                </a:ext>
              </a:extLst>
            </p:cNvPr>
            <p:cNvSpPr/>
            <p:nvPr/>
          </p:nvSpPr>
          <p:spPr>
            <a:xfrm>
              <a:off x="802194" y="3301833"/>
              <a:ext cx="1346820" cy="786321"/>
            </a:xfrm>
            <a:custGeom>
              <a:avLst/>
              <a:gdLst>
                <a:gd name="connsiteX0" fmla="*/ 1283504 w 1346820"/>
                <a:gd name="connsiteY0" fmla="*/ 250260 h 786321"/>
                <a:gd name="connsiteX1" fmla="*/ 1222516 w 1346820"/>
                <a:gd name="connsiteY1" fmla="*/ 137538 h 786321"/>
                <a:gd name="connsiteX2" fmla="*/ 925989 w 1346820"/>
                <a:gd name="connsiteY2" fmla="*/ 7361 h 786321"/>
                <a:gd name="connsiteX3" fmla="*/ 888766 w 1346820"/>
                <a:gd name="connsiteY3" fmla="*/ 0 h 786321"/>
                <a:gd name="connsiteX4" fmla="*/ 460800 w 1346820"/>
                <a:gd name="connsiteY4" fmla="*/ 0 h 786321"/>
                <a:gd name="connsiteX5" fmla="*/ 422946 w 1346820"/>
                <a:gd name="connsiteY5" fmla="*/ 6940 h 786321"/>
                <a:gd name="connsiteX6" fmla="*/ 124737 w 1346820"/>
                <a:gd name="connsiteY6" fmla="*/ 137538 h 786321"/>
                <a:gd name="connsiteX7" fmla="*/ 63749 w 1346820"/>
                <a:gd name="connsiteY7" fmla="*/ 250260 h 786321"/>
                <a:gd name="connsiteX8" fmla="*/ 658 w 1346820"/>
                <a:gd name="connsiteY8" fmla="*/ 611770 h 786321"/>
                <a:gd name="connsiteX9" fmla="*/ 33886 w 1346820"/>
                <a:gd name="connsiteY9" fmla="*/ 691264 h 786321"/>
                <a:gd name="connsiteX10" fmla="*/ 177943 w 1346820"/>
                <a:gd name="connsiteY10" fmla="*/ 786321 h 786321"/>
                <a:gd name="connsiteX11" fmla="*/ 177943 w 1346820"/>
                <a:gd name="connsiteY11" fmla="*/ 331016 h 786321"/>
                <a:gd name="connsiteX12" fmla="*/ 273419 w 1346820"/>
                <a:gd name="connsiteY12" fmla="*/ 235537 h 786321"/>
                <a:gd name="connsiteX13" fmla="*/ 274052 w 1346820"/>
                <a:gd name="connsiteY13" fmla="*/ 235539 h 786321"/>
                <a:gd name="connsiteX14" fmla="*/ 1073201 w 1346820"/>
                <a:gd name="connsiteY14" fmla="*/ 235539 h 786321"/>
                <a:gd name="connsiteX15" fmla="*/ 1168679 w 1346820"/>
                <a:gd name="connsiteY15" fmla="*/ 331016 h 786321"/>
                <a:gd name="connsiteX16" fmla="*/ 1168679 w 1346820"/>
                <a:gd name="connsiteY16" fmla="*/ 774754 h 786321"/>
                <a:gd name="connsiteX17" fmla="*/ 1320517 w 1346820"/>
                <a:gd name="connsiteY17" fmla="*/ 679487 h 786321"/>
                <a:gd name="connsiteX18" fmla="*/ 1346594 w 1346820"/>
                <a:gd name="connsiteY18" fmla="*/ 624809 h 786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6820" h="786321">
                  <a:moveTo>
                    <a:pt x="1283504" y="250260"/>
                  </a:moveTo>
                  <a:cubicBezTo>
                    <a:pt x="1277767" y="206452"/>
                    <a:pt x="1256049" y="166307"/>
                    <a:pt x="1222516" y="137538"/>
                  </a:cubicBezTo>
                  <a:cubicBezTo>
                    <a:pt x="1132668" y="76014"/>
                    <a:pt x="1032091" y="31861"/>
                    <a:pt x="925989" y="7361"/>
                  </a:cubicBezTo>
                  <a:cubicBezTo>
                    <a:pt x="914002" y="4627"/>
                    <a:pt x="901384" y="2313"/>
                    <a:pt x="888766" y="0"/>
                  </a:cubicBezTo>
                  <a:cubicBezTo>
                    <a:pt x="758349" y="83566"/>
                    <a:pt x="591217" y="83566"/>
                    <a:pt x="460800" y="0"/>
                  </a:cubicBezTo>
                  <a:lnTo>
                    <a:pt x="422946" y="6940"/>
                  </a:lnTo>
                  <a:cubicBezTo>
                    <a:pt x="316745" y="32921"/>
                    <a:pt x="215850" y="77105"/>
                    <a:pt x="124737" y="137538"/>
                  </a:cubicBezTo>
                  <a:cubicBezTo>
                    <a:pt x="87303" y="161512"/>
                    <a:pt x="71741" y="206097"/>
                    <a:pt x="63749" y="250260"/>
                  </a:cubicBezTo>
                  <a:lnTo>
                    <a:pt x="658" y="611770"/>
                  </a:lnTo>
                  <a:cubicBezTo>
                    <a:pt x="-3116" y="642281"/>
                    <a:pt x="9523" y="672514"/>
                    <a:pt x="33886" y="691264"/>
                  </a:cubicBezTo>
                  <a:lnTo>
                    <a:pt x="177943" y="786321"/>
                  </a:lnTo>
                  <a:lnTo>
                    <a:pt x="177943" y="331016"/>
                  </a:lnTo>
                  <a:cubicBezTo>
                    <a:pt x="177941" y="278285"/>
                    <a:pt x="220687" y="235539"/>
                    <a:pt x="273419" y="235537"/>
                  </a:cubicBezTo>
                  <a:cubicBezTo>
                    <a:pt x="273629" y="235537"/>
                    <a:pt x="273841" y="235537"/>
                    <a:pt x="274052" y="235539"/>
                  </a:cubicBezTo>
                  <a:lnTo>
                    <a:pt x="1073201" y="235539"/>
                  </a:lnTo>
                  <a:cubicBezTo>
                    <a:pt x="1125933" y="235539"/>
                    <a:pt x="1168679" y="278285"/>
                    <a:pt x="1168679" y="331016"/>
                  </a:cubicBezTo>
                  <a:lnTo>
                    <a:pt x="1168679" y="774754"/>
                  </a:lnTo>
                  <a:lnTo>
                    <a:pt x="1320517" y="679487"/>
                  </a:lnTo>
                  <a:cubicBezTo>
                    <a:pt x="1338494" y="667349"/>
                    <a:pt x="1348477" y="646417"/>
                    <a:pt x="1346594" y="624809"/>
                  </a:cubicBezTo>
                  <a:close/>
                </a:path>
              </a:pathLst>
            </a:custGeom>
            <a:solidFill>
              <a:srgbClr val="1490DF"/>
            </a:solidFill>
            <a:ln w="20935" cap="flat">
              <a:no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2879D3EC-5E73-4E01-A944-C0D4A575A2C3}"/>
                </a:ext>
              </a:extLst>
            </p:cNvPr>
            <p:cNvSpPr/>
            <p:nvPr/>
          </p:nvSpPr>
          <p:spPr>
            <a:xfrm>
              <a:off x="861947" y="3579428"/>
              <a:ext cx="1227746" cy="657620"/>
            </a:xfrm>
            <a:custGeom>
              <a:avLst/>
              <a:gdLst>
                <a:gd name="connsiteX0" fmla="*/ 1067496 w 1227746"/>
                <a:gd name="connsiteY0" fmla="*/ 577495 h 657620"/>
                <a:gd name="connsiteX1" fmla="*/ 1067496 w 1227746"/>
                <a:gd name="connsiteY1" fmla="*/ 53421 h 657620"/>
                <a:gd name="connsiteX2" fmla="*/ 1014083 w 1227746"/>
                <a:gd name="connsiteY2" fmla="*/ 0 h 657620"/>
                <a:gd name="connsiteX3" fmla="*/ 1013448 w 1227746"/>
                <a:gd name="connsiteY3" fmla="*/ 4 h 657620"/>
                <a:gd name="connsiteX4" fmla="*/ 214298 w 1227746"/>
                <a:gd name="connsiteY4" fmla="*/ 4 h 657620"/>
                <a:gd name="connsiteX5" fmla="*/ 160881 w 1227746"/>
                <a:gd name="connsiteY5" fmla="*/ 53421 h 657620"/>
                <a:gd name="connsiteX6" fmla="*/ 160881 w 1227746"/>
                <a:gd name="connsiteY6" fmla="*/ 577495 h 657620"/>
                <a:gd name="connsiteX7" fmla="*/ 0 w 1227746"/>
                <a:gd name="connsiteY7" fmla="*/ 577495 h 657620"/>
                <a:gd name="connsiteX8" fmla="*/ 0 w 1227746"/>
                <a:gd name="connsiteY8" fmla="*/ 604203 h 657620"/>
                <a:gd name="connsiteX9" fmla="*/ 53417 w 1227746"/>
                <a:gd name="connsiteY9" fmla="*/ 657620 h 657620"/>
                <a:gd name="connsiteX10" fmla="*/ 1174329 w 1227746"/>
                <a:gd name="connsiteY10" fmla="*/ 657620 h 657620"/>
                <a:gd name="connsiteX11" fmla="*/ 1227746 w 1227746"/>
                <a:gd name="connsiteY11" fmla="*/ 604203 h 657620"/>
                <a:gd name="connsiteX12" fmla="*/ 1227746 w 1227746"/>
                <a:gd name="connsiteY12" fmla="*/ 577495 h 657620"/>
                <a:gd name="connsiteX13" fmla="*/ 504936 w 1227746"/>
                <a:gd name="connsiteY13" fmla="*/ 401892 h 657620"/>
                <a:gd name="connsiteX14" fmla="*/ 475284 w 1227746"/>
                <a:gd name="connsiteY14" fmla="*/ 431545 h 657620"/>
                <a:gd name="connsiteX15" fmla="*/ 357304 w 1227746"/>
                <a:gd name="connsiteY15" fmla="*/ 313565 h 657620"/>
                <a:gd name="connsiteX16" fmla="*/ 475284 w 1227746"/>
                <a:gd name="connsiteY16" fmla="*/ 195586 h 657620"/>
                <a:gd name="connsiteX17" fmla="*/ 504936 w 1227746"/>
                <a:gd name="connsiteY17" fmla="*/ 225238 h 657620"/>
                <a:gd name="connsiteX18" fmla="*/ 416820 w 1227746"/>
                <a:gd name="connsiteY18" fmla="*/ 313565 h 657620"/>
                <a:gd name="connsiteX19" fmla="*/ 583379 w 1227746"/>
                <a:gd name="connsiteY19" fmla="*/ 446266 h 657620"/>
                <a:gd name="connsiteX20" fmla="*/ 544473 w 1227746"/>
                <a:gd name="connsiteY20" fmla="*/ 430073 h 657620"/>
                <a:gd name="connsiteX21" fmla="*/ 643105 w 1227746"/>
                <a:gd name="connsiteY21" fmla="*/ 192010 h 657620"/>
                <a:gd name="connsiteX22" fmla="*/ 681801 w 1227746"/>
                <a:gd name="connsiteY22" fmla="*/ 208204 h 657620"/>
                <a:gd name="connsiteX23" fmla="*/ 751621 w 1227746"/>
                <a:gd name="connsiteY23" fmla="*/ 431545 h 657620"/>
                <a:gd name="connsiteX24" fmla="*/ 721969 w 1227746"/>
                <a:gd name="connsiteY24" fmla="*/ 401892 h 657620"/>
                <a:gd name="connsiteX25" fmla="*/ 810085 w 1227746"/>
                <a:gd name="connsiteY25" fmla="*/ 313565 h 657620"/>
                <a:gd name="connsiteX26" fmla="*/ 721969 w 1227746"/>
                <a:gd name="connsiteY26" fmla="*/ 225238 h 657620"/>
                <a:gd name="connsiteX27" fmla="*/ 751621 w 1227746"/>
                <a:gd name="connsiteY27" fmla="*/ 195586 h 657620"/>
                <a:gd name="connsiteX28" fmla="*/ 869601 w 1227746"/>
                <a:gd name="connsiteY28" fmla="*/ 313565 h 657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27746" h="657620">
                  <a:moveTo>
                    <a:pt x="1067496" y="577495"/>
                  </a:moveTo>
                  <a:lnTo>
                    <a:pt x="1067496" y="53421"/>
                  </a:lnTo>
                  <a:cubicBezTo>
                    <a:pt x="1067498" y="23920"/>
                    <a:pt x="1043584" y="2"/>
                    <a:pt x="1014083" y="0"/>
                  </a:cubicBezTo>
                  <a:cubicBezTo>
                    <a:pt x="1013871" y="0"/>
                    <a:pt x="1013660" y="2"/>
                    <a:pt x="1013448" y="4"/>
                  </a:cubicBezTo>
                  <a:lnTo>
                    <a:pt x="214298" y="4"/>
                  </a:lnTo>
                  <a:cubicBezTo>
                    <a:pt x="184797" y="4"/>
                    <a:pt x="160881" y="23920"/>
                    <a:pt x="160881" y="53421"/>
                  </a:cubicBezTo>
                  <a:lnTo>
                    <a:pt x="160881" y="577495"/>
                  </a:lnTo>
                  <a:lnTo>
                    <a:pt x="0" y="577495"/>
                  </a:lnTo>
                  <a:lnTo>
                    <a:pt x="0" y="604203"/>
                  </a:lnTo>
                  <a:cubicBezTo>
                    <a:pt x="116" y="633656"/>
                    <a:pt x="23964" y="657505"/>
                    <a:pt x="53417" y="657620"/>
                  </a:cubicBezTo>
                  <a:lnTo>
                    <a:pt x="1174329" y="657620"/>
                  </a:lnTo>
                  <a:cubicBezTo>
                    <a:pt x="1203782" y="657505"/>
                    <a:pt x="1227630" y="633656"/>
                    <a:pt x="1227746" y="604203"/>
                  </a:cubicBezTo>
                  <a:lnTo>
                    <a:pt x="1227746" y="577495"/>
                  </a:lnTo>
                  <a:close/>
                  <a:moveTo>
                    <a:pt x="504936" y="401892"/>
                  </a:moveTo>
                  <a:lnTo>
                    <a:pt x="475284" y="431545"/>
                  </a:lnTo>
                  <a:lnTo>
                    <a:pt x="357304" y="313565"/>
                  </a:lnTo>
                  <a:lnTo>
                    <a:pt x="475284" y="195586"/>
                  </a:lnTo>
                  <a:lnTo>
                    <a:pt x="504936" y="225238"/>
                  </a:lnTo>
                  <a:lnTo>
                    <a:pt x="416820" y="313565"/>
                  </a:lnTo>
                  <a:close/>
                  <a:moveTo>
                    <a:pt x="583379" y="446266"/>
                  </a:moveTo>
                  <a:lnTo>
                    <a:pt x="544473" y="430073"/>
                  </a:lnTo>
                  <a:lnTo>
                    <a:pt x="643105" y="192010"/>
                  </a:lnTo>
                  <a:lnTo>
                    <a:pt x="681801" y="208204"/>
                  </a:lnTo>
                  <a:close/>
                  <a:moveTo>
                    <a:pt x="751621" y="431545"/>
                  </a:moveTo>
                  <a:lnTo>
                    <a:pt x="721969" y="401892"/>
                  </a:lnTo>
                  <a:lnTo>
                    <a:pt x="810085" y="313565"/>
                  </a:lnTo>
                  <a:lnTo>
                    <a:pt x="721969" y="225238"/>
                  </a:lnTo>
                  <a:lnTo>
                    <a:pt x="751621" y="195586"/>
                  </a:lnTo>
                  <a:lnTo>
                    <a:pt x="869601" y="313565"/>
                  </a:lnTo>
                  <a:close/>
                </a:path>
              </a:pathLst>
            </a:custGeom>
            <a:solidFill>
              <a:schemeClr val="tx1">
                <a:lumMod val="75000"/>
                <a:lumOff val="25000"/>
              </a:schemeClr>
            </a:solidFill>
            <a:ln w="20935" cap="flat">
              <a:noFill/>
              <a:prstDash val="solid"/>
              <a:miter/>
            </a:ln>
          </p:spPr>
          <p:txBody>
            <a:bodyPr rtlCol="0" anchor="ctr"/>
            <a:lstStyle/>
            <a:p>
              <a:endParaRPr lang="en-GB"/>
            </a:p>
          </p:txBody>
        </p:sp>
      </p:grpSp>
      <p:grpSp>
        <p:nvGrpSpPr>
          <p:cNvPr id="49" name="Group 48">
            <a:extLst>
              <a:ext uri="{FF2B5EF4-FFF2-40B4-BE49-F238E27FC236}">
                <a16:creationId xmlns:a16="http://schemas.microsoft.com/office/drawing/2014/main" id="{C899DDC9-C603-4BDC-BE3F-5860C991A640}"/>
              </a:ext>
            </a:extLst>
          </p:cNvPr>
          <p:cNvGrpSpPr/>
          <p:nvPr/>
        </p:nvGrpSpPr>
        <p:grpSpPr>
          <a:xfrm>
            <a:off x="1503613" y="4339888"/>
            <a:ext cx="574663" cy="471921"/>
            <a:chOff x="3006736" y="3538093"/>
            <a:chExt cx="2388921" cy="1078859"/>
          </a:xfrm>
        </p:grpSpPr>
        <p:sp>
          <p:nvSpPr>
            <p:cNvPr id="50" name="Arrow: Right 49">
              <a:extLst>
                <a:ext uri="{FF2B5EF4-FFF2-40B4-BE49-F238E27FC236}">
                  <a16:creationId xmlns:a16="http://schemas.microsoft.com/office/drawing/2014/main" id="{05E99A31-F946-4597-8E92-73D0C4B8D536}"/>
                </a:ext>
              </a:extLst>
            </p:cNvPr>
            <p:cNvSpPr/>
            <p:nvPr/>
          </p:nvSpPr>
          <p:spPr>
            <a:xfrm>
              <a:off x="3492042" y="3538093"/>
              <a:ext cx="1903615" cy="614289"/>
            </a:xfrm>
            <a:prstGeom prst="rightArrow">
              <a:avLst>
                <a:gd name="adj1" fmla="val 41881"/>
                <a:gd name="adj2" fmla="val 52706"/>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Arrow: Right 50">
              <a:extLst>
                <a:ext uri="{FF2B5EF4-FFF2-40B4-BE49-F238E27FC236}">
                  <a16:creationId xmlns:a16="http://schemas.microsoft.com/office/drawing/2014/main" id="{0C95955E-D692-46F3-8E6B-DF01D024DAFB}"/>
                </a:ext>
              </a:extLst>
            </p:cNvPr>
            <p:cNvSpPr/>
            <p:nvPr/>
          </p:nvSpPr>
          <p:spPr>
            <a:xfrm rot="10800000">
              <a:off x="3006736" y="4002663"/>
              <a:ext cx="1903615" cy="614289"/>
            </a:xfrm>
            <a:prstGeom prst="rightArrow">
              <a:avLst>
                <a:gd name="adj1" fmla="val 41881"/>
                <a:gd name="adj2" fmla="val 52706"/>
              </a:avLst>
            </a:prstGeom>
            <a:solidFill>
              <a:srgbClr val="50E6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6" name="Rectangle 15">
            <a:extLst>
              <a:ext uri="{FF2B5EF4-FFF2-40B4-BE49-F238E27FC236}">
                <a16:creationId xmlns:a16="http://schemas.microsoft.com/office/drawing/2014/main" id="{F1FAD6E5-324A-452D-8583-ADDEC9DAAE14}"/>
              </a:ext>
            </a:extLst>
          </p:cNvPr>
          <p:cNvSpPr/>
          <p:nvPr/>
        </p:nvSpPr>
        <p:spPr>
          <a:xfrm>
            <a:off x="2461497" y="2690119"/>
            <a:ext cx="1616533" cy="307777"/>
          </a:xfrm>
          <a:prstGeom prst="rect">
            <a:avLst/>
          </a:prstGeom>
          <a:solidFill>
            <a:srgbClr val="E9E9E9"/>
          </a:solidFill>
        </p:spPr>
        <p:txBody>
          <a:bodyPr wrap="none" lIns="0" tIns="0" rIns="0" bIns="0">
            <a:spAutoFit/>
          </a:bodyPr>
          <a:lstStyle/>
          <a:p>
            <a:r>
              <a:rPr lang="en-GB" sz="2000" b="1" dirty="0" err="1"/>
              <a:t>LoadBalancer</a:t>
            </a:r>
            <a:endParaRPr lang="en-GB" sz="2000" dirty="0"/>
          </a:p>
        </p:txBody>
      </p:sp>
      <p:pic>
        <p:nvPicPr>
          <p:cNvPr id="22" name="Graphic 21">
            <a:extLst>
              <a:ext uri="{FF2B5EF4-FFF2-40B4-BE49-F238E27FC236}">
                <a16:creationId xmlns:a16="http://schemas.microsoft.com/office/drawing/2014/main" id="{A3270E61-FB64-40CF-B10A-8F736C35DE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886482" y="1257439"/>
            <a:ext cx="699452" cy="699452"/>
          </a:xfrm>
          <a:prstGeom prst="rect">
            <a:avLst/>
          </a:prstGeom>
        </p:spPr>
      </p:pic>
    </p:spTree>
    <p:extLst>
      <p:ext uri="{BB962C8B-B14F-4D97-AF65-F5344CB8AC3E}">
        <p14:creationId xmlns:p14="http://schemas.microsoft.com/office/powerpoint/2010/main" val="1572340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xit" presetSubtype="0" fill="hold" nodeType="withEffect">
                                  <p:stCondLst>
                                    <p:cond delay="0"/>
                                  </p:stCondLst>
                                  <p:childTnLst>
                                    <p:animEffect transition="out" filter="fade">
                                      <p:cBhvr>
                                        <p:cTn id="24" dur="500"/>
                                        <p:tgtEl>
                                          <p:spTgt spid="36"/>
                                        </p:tgtEl>
                                      </p:cBhvr>
                                    </p:animEffect>
                                    <p:set>
                                      <p:cBhvr>
                                        <p:cTn id="25" dur="1" fill="hold">
                                          <p:stCondLst>
                                            <p:cond delay="499"/>
                                          </p:stCondLst>
                                        </p:cTn>
                                        <p:tgtEl>
                                          <p:spTgt spid="3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1"/>
                                        </p:tgtEl>
                                      </p:cBhvr>
                                    </p:animEffect>
                                    <p:set>
                                      <p:cBhvr>
                                        <p:cTn id="31" dur="1" fill="hold">
                                          <p:stCondLst>
                                            <p:cond delay="499"/>
                                          </p:stCondLst>
                                        </p:cTn>
                                        <p:tgtEl>
                                          <p:spTgt spid="31"/>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3"/>
                                        </p:tgtEl>
                                      </p:cBhvr>
                                    </p:animEffect>
                                    <p:set>
                                      <p:cBhvr>
                                        <p:cTn id="34" dur="1" fill="hold">
                                          <p:stCondLst>
                                            <p:cond delay="499"/>
                                          </p:stCondLst>
                                        </p:cTn>
                                        <p:tgtEl>
                                          <p:spTgt spid="3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9"/>
                                        </p:tgtEl>
                                      </p:cBhvr>
                                    </p:animEffect>
                                    <p:set>
                                      <p:cBhvr>
                                        <p:cTn id="37" dur="1" fill="hold">
                                          <p:stCondLst>
                                            <p:cond delay="499"/>
                                          </p:stCondLst>
                                        </p:cTn>
                                        <p:tgtEl>
                                          <p:spTgt spid="3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additive="base">
                                        <p:cTn id="42" dur="500" fill="hold"/>
                                        <p:tgtEl>
                                          <p:spTgt spid="32"/>
                                        </p:tgtEl>
                                        <p:attrNameLst>
                                          <p:attrName>ppt_x</p:attrName>
                                        </p:attrNameLst>
                                      </p:cBhvr>
                                      <p:tavLst>
                                        <p:tav tm="0">
                                          <p:val>
                                            <p:strVal val="0-#ppt_w/2"/>
                                          </p:val>
                                        </p:tav>
                                        <p:tav tm="100000">
                                          <p:val>
                                            <p:strVal val="#ppt_x"/>
                                          </p:val>
                                        </p:tav>
                                      </p:tavLst>
                                    </p:anim>
                                    <p:anim calcmode="lin" valueType="num">
                                      <p:cBhvr additive="base">
                                        <p:cTn id="43"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41" grpId="0"/>
      <p:bldP spid="32" grpId="0"/>
      <p:bldP spid="33" grpId="0"/>
      <p:bldP spid="3"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BB17645-F0DD-4DC0-B94C-6266188B36F0}"/>
              </a:ext>
            </a:extLst>
          </p:cNvPr>
          <p:cNvSpPr/>
          <p:nvPr/>
        </p:nvSpPr>
        <p:spPr>
          <a:xfrm>
            <a:off x="9232386" y="1932750"/>
            <a:ext cx="2837979" cy="3385756"/>
          </a:xfrm>
          <a:prstGeom prst="roundRect">
            <a:avLst>
              <a:gd name="adj" fmla="val 1548"/>
            </a:avLst>
          </a:prstGeom>
          <a:solidFill>
            <a:schemeClr val="bg2"/>
          </a:solid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GB" sz="1836">
              <a:solidFill>
                <a:srgbClr val="000000"/>
              </a:solidFill>
              <a:latin typeface="Segoe UI"/>
            </a:endParaRPr>
          </a:p>
        </p:txBody>
      </p:sp>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67184" y="1072493"/>
            <a:ext cx="6591809" cy="682657"/>
          </a:xfrm>
        </p:spPr>
        <p:txBody>
          <a:bodyPr/>
          <a:lstStyle/>
          <a:p>
            <a:r>
              <a:rPr lang="en-GB" dirty="0">
                <a:solidFill>
                  <a:srgbClr val="0078D7"/>
                </a:solidFill>
              </a:rPr>
              <a:t>External access for HTTP and HTTPS traffic</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975775" y="5800799"/>
            <a:ext cx="10484923" cy="1024451"/>
          </a:xfrm>
          <a:prstGeom prst="roundRect">
            <a:avLst>
              <a:gd name="adj" fmla="val 3805"/>
            </a:avLst>
          </a:prstGeom>
          <a:solidFill>
            <a:schemeClr val="bg2"/>
          </a:solidFill>
          <a:ln w="19050">
            <a:solidFill>
              <a:srgbClr val="0078D7"/>
            </a:solidFill>
          </a:ln>
        </p:spPr>
        <p:txBody>
          <a:bodyPr anchor="ctr"/>
          <a:lstStyle/>
          <a:p>
            <a:pPr algn="ctr"/>
            <a:r>
              <a:rPr lang="en-GB" sz="2856" dirty="0"/>
              <a:t>Use an Ingress when you want to route HTTP(S) traffic into your workloads and pods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p:txBody>
          <a:bodyPr>
            <a:normAutofit fontScale="90000"/>
          </a:bodyPr>
          <a:lstStyle/>
          <a:p>
            <a:r>
              <a:rPr lang="en-GB" dirty="0" err="1"/>
              <a:t>Kubernertes</a:t>
            </a:r>
            <a:r>
              <a:rPr lang="en-GB" dirty="0"/>
              <a:t> Ingress – Reverse Proxy</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75293" y="1677432"/>
            <a:ext cx="8395232" cy="4052328"/>
          </a:xfrm>
        </p:spPr>
        <p:txBody>
          <a:bodyPr/>
          <a:lstStyle/>
          <a:p>
            <a:br>
              <a:rPr lang="en-GB" b="0" dirty="0">
                <a:latin typeface="+mj-lt"/>
              </a:rPr>
            </a:br>
            <a:r>
              <a:rPr lang="en-GB" b="0" dirty="0">
                <a:latin typeface="+mj-lt"/>
              </a:rPr>
              <a:t>An </a:t>
            </a:r>
            <a:r>
              <a:rPr lang="en-GB" b="0" i="1" dirty="0">
                <a:latin typeface="+mj-lt"/>
              </a:rPr>
              <a:t>Ingress </a:t>
            </a:r>
            <a:r>
              <a:rPr lang="en-GB" b="0" dirty="0">
                <a:latin typeface="+mj-lt"/>
              </a:rPr>
              <a:t>allows you to </a:t>
            </a:r>
            <a:r>
              <a:rPr lang="en-GB" dirty="0">
                <a:latin typeface="+mj-lt"/>
              </a:rPr>
              <a:t>route</a:t>
            </a:r>
            <a:r>
              <a:rPr lang="en-GB" b="0" dirty="0">
                <a:latin typeface="+mj-lt"/>
              </a:rPr>
              <a:t> HTTP/HTTPS traffic to </a:t>
            </a:r>
            <a:r>
              <a:rPr lang="en-GB" dirty="0">
                <a:latin typeface="+mj-lt"/>
              </a:rPr>
              <a:t>services</a:t>
            </a:r>
            <a:r>
              <a:rPr lang="en-GB" b="0" dirty="0">
                <a:latin typeface="+mj-lt"/>
              </a:rPr>
              <a:t> based on URL and/or domain host name</a:t>
            </a:r>
          </a:p>
          <a:p>
            <a:r>
              <a:rPr lang="en-GB" b="0" i="1" dirty="0">
                <a:latin typeface="+mj-lt"/>
              </a:rPr>
              <a:t>Ingress Controller </a:t>
            </a:r>
            <a:r>
              <a:rPr lang="en-GB" b="0" dirty="0">
                <a:latin typeface="+mj-lt"/>
              </a:rPr>
              <a:t>has a </a:t>
            </a:r>
            <a:r>
              <a:rPr lang="en-GB" dirty="0">
                <a:latin typeface="+mj-lt"/>
              </a:rPr>
              <a:t>public IP </a:t>
            </a:r>
            <a:r>
              <a:rPr lang="en-GB" b="0" dirty="0">
                <a:latin typeface="+mj-lt"/>
              </a:rPr>
              <a:t>and </a:t>
            </a:r>
            <a:r>
              <a:rPr lang="en-GB" b="0" i="1" dirty="0" err="1">
                <a:latin typeface="+mj-lt"/>
              </a:rPr>
              <a:t>LoadBalancer</a:t>
            </a:r>
            <a:r>
              <a:rPr lang="en-GB" b="0" dirty="0">
                <a:latin typeface="+mj-lt"/>
              </a:rPr>
              <a:t> service, it routes traffic to internal </a:t>
            </a:r>
            <a:r>
              <a:rPr lang="en-GB" b="0" i="1" dirty="0" err="1">
                <a:latin typeface="+mj-lt"/>
              </a:rPr>
              <a:t>ClusterIP</a:t>
            </a:r>
            <a:r>
              <a:rPr lang="en-GB" b="0" dirty="0">
                <a:latin typeface="+mj-lt"/>
              </a:rPr>
              <a:t> services</a:t>
            </a:r>
          </a:p>
          <a:p>
            <a:r>
              <a:rPr lang="en-GB" b="0" dirty="0">
                <a:latin typeface="+mj-lt"/>
              </a:rPr>
              <a:t>Various implementations of controllers are available</a:t>
            </a:r>
          </a:p>
        </p:txBody>
      </p:sp>
      <p:pic>
        <p:nvPicPr>
          <p:cNvPr id="8" name="Graphic 7">
            <a:extLst>
              <a:ext uri="{FF2B5EF4-FFF2-40B4-BE49-F238E27FC236}">
                <a16:creationId xmlns:a16="http://schemas.microsoft.com/office/drawing/2014/main" id="{DA5E1FF2-4323-43C9-84B3-BD47BA4B97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75612" y="2186512"/>
            <a:ext cx="871058" cy="845438"/>
          </a:xfrm>
          <a:prstGeom prst="rect">
            <a:avLst/>
          </a:prstGeom>
        </p:spPr>
      </p:pic>
      <p:grpSp>
        <p:nvGrpSpPr>
          <p:cNvPr id="21" name="Group 20">
            <a:extLst>
              <a:ext uri="{FF2B5EF4-FFF2-40B4-BE49-F238E27FC236}">
                <a16:creationId xmlns:a16="http://schemas.microsoft.com/office/drawing/2014/main" id="{C62C495A-11AC-4A90-94CA-61DD1DB1068F}"/>
              </a:ext>
            </a:extLst>
          </p:cNvPr>
          <p:cNvGrpSpPr/>
          <p:nvPr/>
        </p:nvGrpSpPr>
        <p:grpSpPr>
          <a:xfrm>
            <a:off x="9349538" y="4689371"/>
            <a:ext cx="1070370" cy="399857"/>
            <a:chOff x="9175177" y="3560618"/>
            <a:chExt cx="1049478" cy="392052"/>
          </a:xfrm>
          <a:solidFill>
            <a:schemeClr val="bg1">
              <a:lumMod val="90000"/>
            </a:schemeClr>
          </a:solidFill>
        </p:grpSpPr>
        <p:sp>
          <p:nvSpPr>
            <p:cNvPr id="22" name="Rectangle: Rounded Corners 21">
              <a:extLst>
                <a:ext uri="{FF2B5EF4-FFF2-40B4-BE49-F238E27FC236}">
                  <a16:creationId xmlns:a16="http://schemas.microsoft.com/office/drawing/2014/main" id="{A5C6F5FD-B6A6-4D54-84D8-21AB126430CF}"/>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defTabSz="932597"/>
              <a:r>
                <a:rPr lang="en-GB" sz="1836" dirty="0">
                  <a:solidFill>
                    <a:srgbClr val="0078D7"/>
                  </a:solidFill>
                  <a:latin typeface="Segoe UI"/>
                </a:rPr>
                <a:t>       pod</a:t>
              </a:r>
            </a:p>
          </p:txBody>
        </p:sp>
        <p:sp>
          <p:nvSpPr>
            <p:cNvPr id="24" name="3D" title="Icon of a 3D box with square points on each corner">
              <a:extLst>
                <a:ext uri="{FF2B5EF4-FFF2-40B4-BE49-F238E27FC236}">
                  <a16:creationId xmlns:a16="http://schemas.microsoft.com/office/drawing/2014/main" id="{3336D497-911D-4638-941A-A850ACB32ED7}"/>
                </a:ext>
              </a:extLst>
            </p:cNvPr>
            <p:cNvSpPr>
              <a:spLocks noChangeAspect="1" noEditPoints="1"/>
            </p:cNvSpPr>
            <p:nvPr/>
          </p:nvSpPr>
          <p:spPr bwMode="auto">
            <a:xfrm>
              <a:off x="9316283" y="36103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97"/>
              <a:endParaRPr lang="en-US">
                <a:solidFill>
                  <a:srgbClr val="000000"/>
                </a:solidFill>
                <a:latin typeface="Segoe UI"/>
              </a:endParaRPr>
            </a:p>
          </p:txBody>
        </p:sp>
      </p:grpSp>
      <p:grpSp>
        <p:nvGrpSpPr>
          <p:cNvPr id="25" name="Group 24">
            <a:extLst>
              <a:ext uri="{FF2B5EF4-FFF2-40B4-BE49-F238E27FC236}">
                <a16:creationId xmlns:a16="http://schemas.microsoft.com/office/drawing/2014/main" id="{36672D21-4E0B-4EA9-BBF1-321080E85D98}"/>
              </a:ext>
            </a:extLst>
          </p:cNvPr>
          <p:cNvGrpSpPr/>
          <p:nvPr/>
        </p:nvGrpSpPr>
        <p:grpSpPr>
          <a:xfrm>
            <a:off x="10898921" y="4689371"/>
            <a:ext cx="1070370" cy="399857"/>
            <a:chOff x="9175177" y="3560618"/>
            <a:chExt cx="1049478" cy="392052"/>
          </a:xfrm>
          <a:solidFill>
            <a:schemeClr val="bg1">
              <a:lumMod val="90000"/>
            </a:schemeClr>
          </a:solidFill>
        </p:grpSpPr>
        <p:sp>
          <p:nvSpPr>
            <p:cNvPr id="26" name="Rectangle: Rounded Corners 25">
              <a:extLst>
                <a:ext uri="{FF2B5EF4-FFF2-40B4-BE49-F238E27FC236}">
                  <a16:creationId xmlns:a16="http://schemas.microsoft.com/office/drawing/2014/main" id="{6EA88743-0D67-40F4-A987-782D0CB820E3}"/>
                </a:ext>
              </a:extLst>
            </p:cNvPr>
            <p:cNvSpPr/>
            <p:nvPr/>
          </p:nvSpPr>
          <p:spPr>
            <a:xfrm>
              <a:off x="9175177" y="3560618"/>
              <a:ext cx="1049478" cy="392052"/>
            </a:xfrm>
            <a:prstGeom prst="roundRect">
              <a:avLst>
                <a:gd name="adj" fmla="val 1210"/>
              </a:avLst>
            </a:prstGeom>
            <a:grpFill/>
            <a:ln w="19050">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t"/>
            <a:lstStyle/>
            <a:p>
              <a:pPr algn="ctr" defTabSz="932597"/>
              <a:r>
                <a:rPr lang="en-GB" sz="1836" dirty="0">
                  <a:solidFill>
                    <a:srgbClr val="0078D7"/>
                  </a:solidFill>
                  <a:latin typeface="Segoe UI"/>
                </a:rPr>
                <a:t>       pod</a:t>
              </a:r>
            </a:p>
          </p:txBody>
        </p:sp>
        <p:sp>
          <p:nvSpPr>
            <p:cNvPr id="27" name="3D" title="Icon of a 3D box with square points on each corner">
              <a:extLst>
                <a:ext uri="{FF2B5EF4-FFF2-40B4-BE49-F238E27FC236}">
                  <a16:creationId xmlns:a16="http://schemas.microsoft.com/office/drawing/2014/main" id="{58BCCF99-4FA1-473C-9C47-A8BF5CF316FB}"/>
                </a:ext>
              </a:extLst>
            </p:cNvPr>
            <p:cNvSpPr>
              <a:spLocks noChangeAspect="1" noEditPoints="1"/>
            </p:cNvSpPr>
            <p:nvPr/>
          </p:nvSpPr>
          <p:spPr bwMode="auto">
            <a:xfrm>
              <a:off x="9316283" y="3623090"/>
              <a:ext cx="279726" cy="299108"/>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grp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97"/>
              <a:endParaRPr lang="en-US">
                <a:solidFill>
                  <a:srgbClr val="000000"/>
                </a:solidFill>
                <a:latin typeface="Segoe UI"/>
              </a:endParaRPr>
            </a:p>
          </p:txBody>
        </p:sp>
      </p:grpSp>
      <p:sp>
        <p:nvSpPr>
          <p:cNvPr id="10" name="Arrow: Down 9">
            <a:extLst>
              <a:ext uri="{FF2B5EF4-FFF2-40B4-BE49-F238E27FC236}">
                <a16:creationId xmlns:a16="http://schemas.microsoft.com/office/drawing/2014/main" id="{93301BD2-1BBC-4538-AD0D-59D8809F6359}"/>
              </a:ext>
            </a:extLst>
          </p:cNvPr>
          <p:cNvSpPr/>
          <p:nvPr/>
        </p:nvSpPr>
        <p:spPr>
          <a:xfrm>
            <a:off x="9699262" y="3625628"/>
            <a:ext cx="370922" cy="485396"/>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GB" sz="1836">
              <a:solidFill>
                <a:srgbClr val="000000"/>
              </a:solidFill>
              <a:latin typeface="Segoe UI"/>
            </a:endParaRPr>
          </a:p>
        </p:txBody>
      </p:sp>
      <p:sp>
        <p:nvSpPr>
          <p:cNvPr id="11" name="TextBox 10">
            <a:extLst>
              <a:ext uri="{FF2B5EF4-FFF2-40B4-BE49-F238E27FC236}">
                <a16:creationId xmlns:a16="http://schemas.microsoft.com/office/drawing/2014/main" id="{3411BD35-E6CB-49AF-8738-3A8A4DF188F4}"/>
              </a:ext>
            </a:extLst>
          </p:cNvPr>
          <p:cNvSpPr txBox="1"/>
          <p:nvPr/>
        </p:nvSpPr>
        <p:spPr>
          <a:xfrm>
            <a:off x="9393602" y="3293219"/>
            <a:ext cx="1192634" cy="215444"/>
          </a:xfrm>
          <a:prstGeom prst="rect">
            <a:avLst/>
          </a:prstGeom>
        </p:spPr>
        <p:txBody>
          <a:bodyPr wrap="none" lIns="0" tIns="0" rIns="0" bIns="0" rtlCol="0" anchor="t" anchorCtr="0">
            <a:spAutoFit/>
          </a:bodyPr>
          <a:lstStyle/>
          <a:p>
            <a:pPr defTabSz="932597"/>
            <a:r>
              <a:rPr lang="en-GB" sz="1400" dirty="0">
                <a:solidFill>
                  <a:srgbClr val="000000"/>
                </a:solidFill>
                <a:latin typeface="Consolas" panose="020B0609020204030204" pitchFamily="49" charset="0"/>
              </a:rPr>
              <a:t>/model-a/</a:t>
            </a:r>
            <a:r>
              <a:rPr lang="en-GB" sz="1400" dirty="0" err="1">
                <a:solidFill>
                  <a:srgbClr val="000000"/>
                </a:solidFill>
                <a:latin typeface="Consolas" panose="020B0609020204030204" pitchFamily="49" charset="0"/>
              </a:rPr>
              <a:t>api</a:t>
            </a:r>
            <a:endParaRPr lang="en-GB" sz="1400" dirty="0">
              <a:solidFill>
                <a:srgbClr val="000000"/>
              </a:solidFill>
              <a:latin typeface="Consolas" panose="020B0609020204030204" pitchFamily="49" charset="0"/>
            </a:endParaRPr>
          </a:p>
        </p:txBody>
      </p:sp>
      <p:sp>
        <p:nvSpPr>
          <p:cNvPr id="28" name="TextBox 27">
            <a:extLst>
              <a:ext uri="{FF2B5EF4-FFF2-40B4-BE49-F238E27FC236}">
                <a16:creationId xmlns:a16="http://schemas.microsoft.com/office/drawing/2014/main" id="{022E1DF8-50FE-4656-816B-E44FA67153A9}"/>
              </a:ext>
            </a:extLst>
          </p:cNvPr>
          <p:cNvSpPr txBox="1"/>
          <p:nvPr/>
        </p:nvSpPr>
        <p:spPr>
          <a:xfrm>
            <a:off x="10837789" y="3293219"/>
            <a:ext cx="1192634" cy="215444"/>
          </a:xfrm>
          <a:prstGeom prst="rect">
            <a:avLst/>
          </a:prstGeom>
        </p:spPr>
        <p:txBody>
          <a:bodyPr wrap="none" lIns="0" tIns="0" rIns="0" bIns="0" rtlCol="0" anchor="t" anchorCtr="0">
            <a:spAutoFit/>
          </a:bodyPr>
          <a:lstStyle/>
          <a:p>
            <a:pPr defTabSz="932597"/>
            <a:r>
              <a:rPr lang="en-GB" sz="1400" dirty="0">
                <a:solidFill>
                  <a:srgbClr val="000000"/>
                </a:solidFill>
                <a:latin typeface="Consolas" panose="020B0609020204030204" pitchFamily="49" charset="0"/>
              </a:rPr>
              <a:t>/model-b/</a:t>
            </a:r>
            <a:r>
              <a:rPr lang="en-GB" sz="1400" dirty="0" err="1">
                <a:solidFill>
                  <a:srgbClr val="000000"/>
                </a:solidFill>
                <a:latin typeface="Consolas" panose="020B0609020204030204" pitchFamily="49" charset="0"/>
              </a:rPr>
              <a:t>api</a:t>
            </a:r>
            <a:endParaRPr lang="en-GB" sz="1400" dirty="0">
              <a:solidFill>
                <a:srgbClr val="000000"/>
              </a:solidFill>
              <a:latin typeface="Consolas" panose="020B0609020204030204" pitchFamily="49" charset="0"/>
            </a:endParaRPr>
          </a:p>
        </p:txBody>
      </p:sp>
      <p:sp>
        <p:nvSpPr>
          <p:cNvPr id="29" name="Arrow: Down 28">
            <a:extLst>
              <a:ext uri="{FF2B5EF4-FFF2-40B4-BE49-F238E27FC236}">
                <a16:creationId xmlns:a16="http://schemas.microsoft.com/office/drawing/2014/main" id="{1E3C72C7-9033-434A-B20E-5089E58F532E}"/>
              </a:ext>
            </a:extLst>
          </p:cNvPr>
          <p:cNvSpPr/>
          <p:nvPr/>
        </p:nvSpPr>
        <p:spPr>
          <a:xfrm>
            <a:off x="11250313" y="3625628"/>
            <a:ext cx="370922" cy="485396"/>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GB" sz="1836">
              <a:solidFill>
                <a:srgbClr val="000000"/>
              </a:solidFill>
              <a:latin typeface="Segoe UI"/>
            </a:endParaRPr>
          </a:p>
        </p:txBody>
      </p:sp>
      <p:sp>
        <p:nvSpPr>
          <p:cNvPr id="30" name="TextBox 29">
            <a:extLst>
              <a:ext uri="{FF2B5EF4-FFF2-40B4-BE49-F238E27FC236}">
                <a16:creationId xmlns:a16="http://schemas.microsoft.com/office/drawing/2014/main" id="{5A22AA16-5A45-48E8-A3D6-7A854E043989}"/>
              </a:ext>
            </a:extLst>
          </p:cNvPr>
          <p:cNvSpPr txBox="1"/>
          <p:nvPr/>
        </p:nvSpPr>
        <p:spPr>
          <a:xfrm>
            <a:off x="9345702" y="2047346"/>
            <a:ext cx="831911" cy="320182"/>
          </a:xfrm>
          <a:prstGeom prst="rect">
            <a:avLst/>
          </a:prstGeom>
        </p:spPr>
        <p:txBody>
          <a:bodyPr wrap="none" lIns="0" tIns="0" rIns="0" bIns="0" rtlCol="0" anchor="t" anchorCtr="0">
            <a:spAutoFit/>
          </a:bodyPr>
          <a:lstStyle/>
          <a:p>
            <a:pPr defTabSz="932597"/>
            <a:r>
              <a:rPr lang="en-GB" sz="2040" dirty="0">
                <a:solidFill>
                  <a:srgbClr val="000000"/>
                </a:solidFill>
                <a:latin typeface="Segoe UI"/>
              </a:rPr>
              <a:t>Ingress</a:t>
            </a:r>
          </a:p>
        </p:txBody>
      </p:sp>
      <p:sp>
        <p:nvSpPr>
          <p:cNvPr id="31" name="globe_2" title="Icon of a sphere made of lines">
            <a:extLst>
              <a:ext uri="{FF2B5EF4-FFF2-40B4-BE49-F238E27FC236}">
                <a16:creationId xmlns:a16="http://schemas.microsoft.com/office/drawing/2014/main" id="{A433A916-7560-4C31-8762-0DE60E4E5E01}"/>
              </a:ext>
            </a:extLst>
          </p:cNvPr>
          <p:cNvSpPr>
            <a:spLocks noChangeAspect="1" noEditPoints="1"/>
          </p:cNvSpPr>
          <p:nvPr/>
        </p:nvSpPr>
        <p:spPr bwMode="auto">
          <a:xfrm>
            <a:off x="9664996" y="4174739"/>
            <a:ext cx="439454" cy="4394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sz="900" dirty="0">
              <a:gradFill>
                <a:gsLst>
                  <a:gs pos="0">
                    <a:srgbClr val="505050"/>
                  </a:gs>
                  <a:gs pos="100000">
                    <a:srgbClr val="505050"/>
                  </a:gs>
                </a:gsLst>
              </a:gradFill>
              <a:latin typeface="Segoe UI"/>
            </a:endParaRPr>
          </a:p>
        </p:txBody>
      </p:sp>
      <p:sp>
        <p:nvSpPr>
          <p:cNvPr id="32" name="globe_2" title="Icon of a sphere made of lines">
            <a:extLst>
              <a:ext uri="{FF2B5EF4-FFF2-40B4-BE49-F238E27FC236}">
                <a16:creationId xmlns:a16="http://schemas.microsoft.com/office/drawing/2014/main" id="{FC5F3905-5676-4285-86F7-09231D209DC3}"/>
              </a:ext>
            </a:extLst>
          </p:cNvPr>
          <p:cNvSpPr>
            <a:spLocks noChangeAspect="1" noEditPoints="1"/>
          </p:cNvSpPr>
          <p:nvPr/>
        </p:nvSpPr>
        <p:spPr bwMode="auto">
          <a:xfrm>
            <a:off x="11214379" y="4174739"/>
            <a:ext cx="439454" cy="4394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sz="900" dirty="0">
              <a:gradFill>
                <a:gsLst>
                  <a:gs pos="0">
                    <a:srgbClr val="505050"/>
                  </a:gs>
                  <a:gs pos="100000">
                    <a:srgbClr val="505050"/>
                  </a:gs>
                </a:gsLst>
              </a:gradFill>
              <a:latin typeface="Segoe UI"/>
            </a:endParaRPr>
          </a:p>
        </p:txBody>
      </p:sp>
      <p:sp>
        <p:nvSpPr>
          <p:cNvPr id="15" name="globe_2" title="Icon of a sphere made of lines">
            <a:extLst>
              <a:ext uri="{FF2B5EF4-FFF2-40B4-BE49-F238E27FC236}">
                <a16:creationId xmlns:a16="http://schemas.microsoft.com/office/drawing/2014/main" id="{B1EB63B2-0EEF-49B5-89D8-7ACF7F2FB6FB}"/>
              </a:ext>
            </a:extLst>
          </p:cNvPr>
          <p:cNvSpPr>
            <a:spLocks noChangeAspect="1" noEditPoints="1"/>
          </p:cNvSpPr>
          <p:nvPr/>
        </p:nvSpPr>
        <p:spPr bwMode="auto">
          <a:xfrm>
            <a:off x="10283369" y="968095"/>
            <a:ext cx="655545" cy="65554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rgbClr val="1E76C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sz="900" dirty="0">
              <a:gradFill>
                <a:gsLst>
                  <a:gs pos="0">
                    <a:srgbClr val="505050"/>
                  </a:gs>
                  <a:gs pos="100000">
                    <a:srgbClr val="505050"/>
                  </a:gs>
                </a:gsLst>
              </a:gradFill>
              <a:latin typeface="Segoe UI"/>
            </a:endParaRPr>
          </a:p>
        </p:txBody>
      </p:sp>
      <p:sp>
        <p:nvSpPr>
          <p:cNvPr id="19" name="Arrow: Right 18">
            <a:extLst>
              <a:ext uri="{FF2B5EF4-FFF2-40B4-BE49-F238E27FC236}">
                <a16:creationId xmlns:a16="http://schemas.microsoft.com/office/drawing/2014/main" id="{9861ACAA-96EE-40C2-BABC-AC96C25401E3}"/>
              </a:ext>
            </a:extLst>
          </p:cNvPr>
          <p:cNvSpPr/>
          <p:nvPr/>
        </p:nvSpPr>
        <p:spPr>
          <a:xfrm rot="5400000">
            <a:off x="10446433" y="1550451"/>
            <a:ext cx="332063" cy="628800"/>
          </a:xfrm>
          <a:prstGeom prst="right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defRPr/>
            </a:pPr>
            <a:endParaRPr lang="en-GB" sz="1836">
              <a:solidFill>
                <a:srgbClr val="000000"/>
              </a:solidFill>
              <a:latin typeface="Segoe UI"/>
            </a:endParaRPr>
          </a:p>
        </p:txBody>
      </p:sp>
      <p:sp>
        <p:nvSpPr>
          <p:cNvPr id="7" name="Arrow: Down 6">
            <a:extLst>
              <a:ext uri="{FF2B5EF4-FFF2-40B4-BE49-F238E27FC236}">
                <a16:creationId xmlns:a16="http://schemas.microsoft.com/office/drawing/2014/main" id="{707F2F11-AFBB-429A-8CD4-1CE807029822}"/>
              </a:ext>
            </a:extLst>
          </p:cNvPr>
          <p:cNvSpPr/>
          <p:nvPr/>
        </p:nvSpPr>
        <p:spPr>
          <a:xfrm rot="2637109">
            <a:off x="9937193" y="2955775"/>
            <a:ext cx="318639" cy="279781"/>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GB" sz="1836">
              <a:solidFill>
                <a:srgbClr val="000000"/>
              </a:solidFill>
              <a:latin typeface="Segoe UI"/>
            </a:endParaRPr>
          </a:p>
        </p:txBody>
      </p:sp>
      <p:sp>
        <p:nvSpPr>
          <p:cNvPr id="33" name="Arrow: Down 32">
            <a:extLst>
              <a:ext uri="{FF2B5EF4-FFF2-40B4-BE49-F238E27FC236}">
                <a16:creationId xmlns:a16="http://schemas.microsoft.com/office/drawing/2014/main" id="{26B981CC-74FE-4931-B97E-98EEABE419EC}"/>
              </a:ext>
            </a:extLst>
          </p:cNvPr>
          <p:cNvSpPr/>
          <p:nvPr/>
        </p:nvSpPr>
        <p:spPr>
          <a:xfrm rot="18961249">
            <a:off x="11004572" y="2955774"/>
            <a:ext cx="318639" cy="279781"/>
          </a:xfrm>
          <a:prstGeom prst="downArrow">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597"/>
            <a:endParaRPr lang="en-GB" sz="1836">
              <a:solidFill>
                <a:srgbClr val="000000"/>
              </a:solidFill>
              <a:latin typeface="Segoe UI"/>
            </a:endParaRPr>
          </a:p>
        </p:txBody>
      </p:sp>
    </p:spTree>
    <p:extLst>
      <p:ext uri="{BB962C8B-B14F-4D97-AF65-F5344CB8AC3E}">
        <p14:creationId xmlns:p14="http://schemas.microsoft.com/office/powerpoint/2010/main" val="333195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8" grpId="0"/>
      <p:bldP spid="29" grpId="0" animBg="1"/>
      <p:bldP spid="30" grpId="0"/>
      <p:bldP spid="15" grpId="0" animBg="1"/>
      <p:bldP spid="19" grpId="0" animBg="1"/>
      <p:bldP spid="7" grpId="0" animBg="1"/>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6B42DACC-C0B9-4CA3-98B3-87CE7E40B1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0986" y="981032"/>
            <a:ext cx="3131728" cy="653578"/>
          </a:xfrm>
          <a:prstGeom prst="rect">
            <a:avLst/>
          </a:prstGeom>
        </p:spPr>
      </p:pic>
      <p:pic>
        <p:nvPicPr>
          <p:cNvPr id="1026" name="Picture 2">
            <a:extLst>
              <a:ext uri="{FF2B5EF4-FFF2-40B4-BE49-F238E27FC236}">
                <a16:creationId xmlns:a16="http://schemas.microsoft.com/office/drawing/2014/main" id="{82AD8403-864D-4BCC-8E53-28A1E1F485A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672" y="1709716"/>
            <a:ext cx="2424135" cy="24241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1490D90-97B3-49C4-A8F1-0ECB230963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137" y="3993301"/>
            <a:ext cx="2929713" cy="23019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ntour is fun at parties!">
            <a:extLst>
              <a:ext uri="{FF2B5EF4-FFF2-40B4-BE49-F238E27FC236}">
                <a16:creationId xmlns:a16="http://schemas.microsoft.com/office/drawing/2014/main" id="{3608DD89-9F3A-47C0-8D74-744613B60C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81208" y="3610885"/>
            <a:ext cx="4065789" cy="13269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98B41BA-DA0A-4E71-99D3-9573248F0C7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97655" y="2167857"/>
            <a:ext cx="3332723" cy="1078234"/>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575326D-92CC-470D-8F5F-E982BB2F8C81}"/>
              </a:ext>
            </a:extLst>
          </p:cNvPr>
          <p:cNvGrpSpPr/>
          <p:nvPr/>
        </p:nvGrpSpPr>
        <p:grpSpPr>
          <a:xfrm>
            <a:off x="6292378" y="112408"/>
            <a:ext cx="6544523" cy="7362830"/>
            <a:chOff x="6275902" y="-250056"/>
            <a:chExt cx="6544523" cy="7362830"/>
          </a:xfrm>
        </p:grpSpPr>
        <p:grpSp>
          <p:nvGrpSpPr>
            <p:cNvPr id="17" name="Group 16">
              <a:extLst>
                <a:ext uri="{FF2B5EF4-FFF2-40B4-BE49-F238E27FC236}">
                  <a16:creationId xmlns:a16="http://schemas.microsoft.com/office/drawing/2014/main" id="{013413A7-2665-4E07-A8D4-68FA45E9C346}"/>
                </a:ext>
              </a:extLst>
            </p:cNvPr>
            <p:cNvGrpSpPr/>
            <p:nvPr/>
          </p:nvGrpSpPr>
          <p:grpSpPr>
            <a:xfrm>
              <a:off x="6275902" y="-250056"/>
              <a:ext cx="6544523" cy="7362830"/>
              <a:chOff x="6069798" y="62888"/>
              <a:chExt cx="6221456" cy="6999368"/>
            </a:xfrm>
          </p:grpSpPr>
          <p:pic>
            <p:nvPicPr>
              <p:cNvPr id="15" name="Graphic 14" descr="Scroll">
                <a:extLst>
                  <a:ext uri="{FF2B5EF4-FFF2-40B4-BE49-F238E27FC236}">
                    <a16:creationId xmlns:a16="http://schemas.microsoft.com/office/drawing/2014/main" id="{57D442B4-6E9D-4C04-B1A3-2BB65103B8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69798" y="62888"/>
                <a:ext cx="6221456" cy="6999368"/>
              </a:xfrm>
              <a:prstGeom prst="rect">
                <a:avLst/>
              </a:prstGeom>
            </p:spPr>
          </p:pic>
          <p:sp>
            <p:nvSpPr>
              <p:cNvPr id="16" name="Rectangle 15">
                <a:extLst>
                  <a:ext uri="{FF2B5EF4-FFF2-40B4-BE49-F238E27FC236}">
                    <a16:creationId xmlns:a16="http://schemas.microsoft.com/office/drawing/2014/main" id="{C81516E6-F74F-424D-B4D8-F7EC3AEEBE11}"/>
                  </a:ext>
                </a:extLst>
              </p:cNvPr>
              <p:cNvSpPr/>
              <p:nvPr/>
            </p:nvSpPr>
            <p:spPr>
              <a:xfrm>
                <a:off x="8455169" y="1008398"/>
                <a:ext cx="2182266" cy="3740147"/>
              </a:xfrm>
              <a:prstGeom prst="rect">
                <a:avLst/>
              </a:prstGeom>
              <a:solidFill>
                <a:srgbClr val="E9E9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1E814C4E-0512-4C76-A165-7ADB382CB847}"/>
                </a:ext>
              </a:extLst>
            </p:cNvPr>
            <p:cNvSpPr txBox="1"/>
            <p:nvPr/>
          </p:nvSpPr>
          <p:spPr>
            <a:xfrm>
              <a:off x="8724559" y="1202758"/>
              <a:ext cx="2736220" cy="3385542"/>
            </a:xfrm>
            <a:prstGeom prst="rect">
              <a:avLst/>
            </a:prstGeom>
          </p:spPr>
          <p:txBody>
            <a:bodyPr wrap="square" lIns="0" tIns="0" rIns="0" bIns="0" rtlCol="0" anchor="t" anchorCtr="0">
              <a:spAutoFit/>
            </a:bodyPr>
            <a:lstStyle/>
            <a:p>
              <a:r>
                <a:rPr lang="en-GB" sz="2200" dirty="0"/>
                <a:t>SSL/TLS Termination</a:t>
              </a:r>
            </a:p>
            <a:p>
              <a:r>
                <a:rPr lang="en-GB" sz="2200" dirty="0"/>
                <a:t>Rate Limiting</a:t>
              </a:r>
            </a:p>
            <a:p>
              <a:r>
                <a:rPr lang="en-GB" sz="2200" dirty="0"/>
                <a:t>JWT Validation</a:t>
              </a:r>
            </a:p>
            <a:p>
              <a:r>
                <a:rPr lang="en-GB" sz="2200" dirty="0"/>
                <a:t>WAF</a:t>
              </a:r>
            </a:p>
            <a:p>
              <a:endParaRPr lang="en-GB" sz="2200" dirty="0"/>
            </a:p>
            <a:p>
              <a:r>
                <a:rPr lang="en-GB" sz="2200" dirty="0"/>
                <a:t>Traffic Routing</a:t>
              </a:r>
            </a:p>
            <a:p>
              <a:r>
                <a:rPr lang="en-GB" sz="2200" dirty="0"/>
                <a:t>Distribution </a:t>
              </a:r>
            </a:p>
            <a:p>
              <a:r>
                <a:rPr lang="en-GB" sz="2200" dirty="0"/>
                <a:t>Load Balancing</a:t>
              </a:r>
            </a:p>
            <a:p>
              <a:r>
                <a:rPr lang="en-GB" sz="2200" dirty="0"/>
                <a:t>Observability  </a:t>
              </a:r>
            </a:p>
            <a:p>
              <a:r>
                <a:rPr lang="en-GB" sz="2200" dirty="0"/>
                <a:t>Service Discovery</a:t>
              </a:r>
            </a:p>
          </p:txBody>
        </p:sp>
      </p:grpSp>
      <p:sp>
        <p:nvSpPr>
          <p:cNvPr id="19" name="TextBox 18">
            <a:extLst>
              <a:ext uri="{FF2B5EF4-FFF2-40B4-BE49-F238E27FC236}">
                <a16:creationId xmlns:a16="http://schemas.microsoft.com/office/drawing/2014/main" id="{946CA841-30D6-4E1A-9649-6BE01F79533A}"/>
              </a:ext>
            </a:extLst>
          </p:cNvPr>
          <p:cNvSpPr txBox="1"/>
          <p:nvPr/>
        </p:nvSpPr>
        <p:spPr>
          <a:xfrm>
            <a:off x="8401105" y="1058188"/>
            <a:ext cx="2170659" cy="276999"/>
          </a:xfrm>
          <a:prstGeom prst="rect">
            <a:avLst/>
          </a:prstGeom>
        </p:spPr>
        <p:txBody>
          <a:bodyPr wrap="none" lIns="0" tIns="0" rIns="0" bIns="0" rtlCol="0" anchor="t" anchorCtr="0">
            <a:spAutoFit/>
          </a:bodyPr>
          <a:lstStyle/>
          <a:p>
            <a:r>
              <a:rPr lang="en-GB" dirty="0">
                <a:solidFill>
                  <a:schemeClr val="bg2">
                    <a:lumMod val="50000"/>
                  </a:schemeClr>
                </a:solidFill>
              </a:rPr>
              <a:t>Ingress Shopping List</a:t>
            </a:r>
          </a:p>
        </p:txBody>
      </p:sp>
      <p:sp>
        <p:nvSpPr>
          <p:cNvPr id="20" name="TextBox 19">
            <a:extLst>
              <a:ext uri="{FF2B5EF4-FFF2-40B4-BE49-F238E27FC236}">
                <a16:creationId xmlns:a16="http://schemas.microsoft.com/office/drawing/2014/main" id="{7AC4FEB3-DC15-4124-BDDF-EC5A04CEF9D5}"/>
              </a:ext>
            </a:extLst>
          </p:cNvPr>
          <p:cNvSpPr txBox="1"/>
          <p:nvPr/>
        </p:nvSpPr>
        <p:spPr>
          <a:xfrm>
            <a:off x="4453050" y="5559094"/>
            <a:ext cx="2312043" cy="369332"/>
          </a:xfrm>
          <a:prstGeom prst="rect">
            <a:avLst/>
          </a:prstGeom>
        </p:spPr>
        <p:txBody>
          <a:bodyPr wrap="none" lIns="0" tIns="0" rIns="0" bIns="0" rtlCol="0" anchor="t" anchorCtr="0">
            <a:spAutoFit/>
          </a:bodyPr>
          <a:lstStyle/>
          <a:p>
            <a:r>
              <a:rPr lang="en-GB" sz="2400" i="1" dirty="0"/>
              <a:t>… many others …</a:t>
            </a:r>
          </a:p>
        </p:txBody>
      </p:sp>
      <p:pic>
        <p:nvPicPr>
          <p:cNvPr id="22" name="Graphic 21" descr="Checkmark">
            <a:extLst>
              <a:ext uri="{FF2B5EF4-FFF2-40B4-BE49-F238E27FC236}">
                <a16:creationId xmlns:a16="http://schemas.microsoft.com/office/drawing/2014/main" id="{CCE7E58B-F50E-4EE4-9C04-605FD177FD2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28658" y="1565222"/>
            <a:ext cx="297642" cy="297642"/>
          </a:xfrm>
          <a:prstGeom prst="rect">
            <a:avLst/>
          </a:prstGeom>
        </p:spPr>
      </p:pic>
      <p:pic>
        <p:nvPicPr>
          <p:cNvPr id="27" name="Graphic 26" descr="Checkmark">
            <a:extLst>
              <a:ext uri="{FF2B5EF4-FFF2-40B4-BE49-F238E27FC236}">
                <a16:creationId xmlns:a16="http://schemas.microsoft.com/office/drawing/2014/main" id="{08E55502-2971-4CE9-A8A0-4294254BCA9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24863" y="1926025"/>
            <a:ext cx="297642" cy="297642"/>
          </a:xfrm>
          <a:prstGeom prst="rect">
            <a:avLst/>
          </a:prstGeom>
        </p:spPr>
      </p:pic>
      <p:pic>
        <p:nvPicPr>
          <p:cNvPr id="28" name="Graphic 27" descr="Checkmark">
            <a:extLst>
              <a:ext uri="{FF2B5EF4-FFF2-40B4-BE49-F238E27FC236}">
                <a16:creationId xmlns:a16="http://schemas.microsoft.com/office/drawing/2014/main" id="{5F2B7AEE-565F-4BDC-A0AA-90D22C53AB5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21068" y="2270161"/>
            <a:ext cx="297642" cy="297642"/>
          </a:xfrm>
          <a:prstGeom prst="rect">
            <a:avLst/>
          </a:prstGeom>
        </p:spPr>
      </p:pic>
      <p:pic>
        <p:nvPicPr>
          <p:cNvPr id="29" name="Graphic 28" descr="Checkmark">
            <a:extLst>
              <a:ext uri="{FF2B5EF4-FFF2-40B4-BE49-F238E27FC236}">
                <a16:creationId xmlns:a16="http://schemas.microsoft.com/office/drawing/2014/main" id="{A5EBC04E-BB0D-4B47-94DB-DFC56A1D840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17273" y="2611916"/>
            <a:ext cx="297642" cy="297642"/>
          </a:xfrm>
          <a:prstGeom prst="rect">
            <a:avLst/>
          </a:prstGeom>
        </p:spPr>
      </p:pic>
    </p:spTree>
    <p:extLst>
      <p:ext uri="{BB962C8B-B14F-4D97-AF65-F5344CB8AC3E}">
        <p14:creationId xmlns:p14="http://schemas.microsoft.com/office/powerpoint/2010/main" val="15362566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64CFEB-2EC4-4FFC-9D84-30D63C2AA13E}"/>
              </a:ext>
            </a:extLst>
          </p:cNvPr>
          <p:cNvSpPr>
            <a:spLocks noGrp="1"/>
          </p:cNvSpPr>
          <p:nvPr>
            <p:ph sz="quarter" idx="15"/>
          </p:nvPr>
        </p:nvSpPr>
        <p:spPr>
          <a:xfrm>
            <a:off x="467183" y="1072493"/>
            <a:ext cx="7752712" cy="682657"/>
          </a:xfrm>
        </p:spPr>
        <p:txBody>
          <a:bodyPr>
            <a:normAutofit/>
          </a:bodyPr>
          <a:lstStyle/>
          <a:p>
            <a:r>
              <a:rPr lang="en-GB" dirty="0">
                <a:solidFill>
                  <a:srgbClr val="0078D7"/>
                </a:solidFill>
              </a:rPr>
              <a:t>Optional Addon – Automate issuing of TLS certificates </a:t>
            </a:r>
          </a:p>
        </p:txBody>
      </p:sp>
      <p:sp>
        <p:nvSpPr>
          <p:cNvPr id="5" name="Subtitle 4">
            <a:extLst>
              <a:ext uri="{FF2B5EF4-FFF2-40B4-BE49-F238E27FC236}">
                <a16:creationId xmlns:a16="http://schemas.microsoft.com/office/drawing/2014/main" id="{243C06F6-A627-4B24-B3D8-1D9D68A6E973}"/>
              </a:ext>
            </a:extLst>
          </p:cNvPr>
          <p:cNvSpPr>
            <a:spLocks noGrp="1"/>
          </p:cNvSpPr>
          <p:nvPr>
            <p:ph sz="quarter" idx="22"/>
          </p:nvPr>
        </p:nvSpPr>
        <p:spPr>
          <a:xfrm>
            <a:off x="467183" y="5800504"/>
            <a:ext cx="11502108" cy="1024451"/>
          </a:xfrm>
          <a:prstGeom prst="roundRect">
            <a:avLst>
              <a:gd name="adj" fmla="val 3805"/>
            </a:avLst>
          </a:prstGeom>
          <a:solidFill>
            <a:schemeClr val="bg2"/>
          </a:solidFill>
          <a:ln w="19050">
            <a:solidFill>
              <a:srgbClr val="0078D7"/>
            </a:solidFill>
          </a:ln>
        </p:spPr>
        <p:txBody>
          <a:bodyPr anchor="ctr"/>
          <a:lstStyle/>
          <a:p>
            <a:pPr algn="ctr"/>
            <a:r>
              <a:rPr lang="en-GB" sz="2856" dirty="0"/>
              <a:t>Issue TLS certs for HTTPS access to services &amp; Ingress</a:t>
            </a:r>
          </a:p>
        </p:txBody>
      </p:sp>
      <p:sp>
        <p:nvSpPr>
          <p:cNvPr id="4" name="Title 3">
            <a:extLst>
              <a:ext uri="{FF2B5EF4-FFF2-40B4-BE49-F238E27FC236}">
                <a16:creationId xmlns:a16="http://schemas.microsoft.com/office/drawing/2014/main" id="{B610C12D-5B2D-4A5D-837A-9B6D73A68F71}"/>
              </a:ext>
            </a:extLst>
          </p:cNvPr>
          <p:cNvSpPr>
            <a:spLocks noGrp="1"/>
          </p:cNvSpPr>
          <p:nvPr>
            <p:ph type="title"/>
          </p:nvPr>
        </p:nvSpPr>
        <p:spPr>
          <a:xfrm>
            <a:off x="467183" y="466303"/>
            <a:ext cx="3420430" cy="606191"/>
          </a:xfrm>
        </p:spPr>
        <p:txBody>
          <a:bodyPr>
            <a:normAutofit fontScale="90000"/>
          </a:bodyPr>
          <a:lstStyle/>
          <a:p>
            <a:r>
              <a:rPr lang="en-GB" dirty="0"/>
              <a:t>Cert Manager</a:t>
            </a:r>
          </a:p>
        </p:txBody>
      </p:sp>
      <p:sp>
        <p:nvSpPr>
          <p:cNvPr id="23" name="Content Placeholder 22">
            <a:extLst>
              <a:ext uri="{FF2B5EF4-FFF2-40B4-BE49-F238E27FC236}">
                <a16:creationId xmlns:a16="http://schemas.microsoft.com/office/drawing/2014/main" id="{32BADD72-1749-4B94-A377-BE56C4DDA005}"/>
              </a:ext>
            </a:extLst>
          </p:cNvPr>
          <p:cNvSpPr>
            <a:spLocks noGrp="1"/>
          </p:cNvSpPr>
          <p:nvPr>
            <p:ph idx="32"/>
          </p:nvPr>
        </p:nvSpPr>
        <p:spPr>
          <a:xfrm>
            <a:off x="475293" y="1677433"/>
            <a:ext cx="6835181" cy="3839219"/>
          </a:xfrm>
        </p:spPr>
        <p:txBody>
          <a:bodyPr/>
          <a:lstStyle/>
          <a:p>
            <a:r>
              <a:rPr lang="en-GB" b="0" dirty="0">
                <a:latin typeface="+mj-lt"/>
              </a:rPr>
              <a:t>Ensures </a:t>
            </a:r>
            <a:r>
              <a:rPr lang="en-GB" dirty="0">
                <a:latin typeface="+mj-lt"/>
              </a:rPr>
              <a:t>certificates are valid </a:t>
            </a:r>
            <a:r>
              <a:rPr lang="en-GB" b="0" dirty="0">
                <a:latin typeface="+mj-lt"/>
              </a:rPr>
              <a:t>and up to date</a:t>
            </a:r>
          </a:p>
          <a:p>
            <a:r>
              <a:rPr lang="en-GB" b="0" dirty="0">
                <a:latin typeface="+mj-lt"/>
              </a:rPr>
              <a:t>Tightly coupled to </a:t>
            </a:r>
            <a:r>
              <a:rPr lang="en-GB" b="0" i="1" dirty="0">
                <a:latin typeface="+mj-lt"/>
              </a:rPr>
              <a:t>Ingress</a:t>
            </a:r>
            <a:r>
              <a:rPr lang="en-GB" b="0" dirty="0">
                <a:latin typeface="+mj-lt"/>
              </a:rPr>
              <a:t>, e.g. host rules</a:t>
            </a:r>
          </a:p>
          <a:p>
            <a:r>
              <a:rPr lang="en-GB" dirty="0">
                <a:latin typeface="+mj-lt"/>
              </a:rPr>
              <a:t>Renew</a:t>
            </a:r>
            <a:r>
              <a:rPr lang="en-GB" b="0" dirty="0">
                <a:latin typeface="+mj-lt"/>
              </a:rPr>
              <a:t> certificates before expiry</a:t>
            </a:r>
          </a:p>
          <a:p>
            <a:r>
              <a:rPr lang="en-GB" b="0" dirty="0">
                <a:latin typeface="+mj-lt"/>
              </a:rPr>
              <a:t>Uses ACME issuers, i.e. </a:t>
            </a:r>
            <a:r>
              <a:rPr lang="en-GB" dirty="0">
                <a:latin typeface="+mj-lt"/>
              </a:rPr>
              <a:t>Let’s Encrypt </a:t>
            </a:r>
          </a:p>
          <a:p>
            <a:r>
              <a:rPr lang="en-GB" dirty="0">
                <a:solidFill>
                  <a:srgbClr val="1490DF"/>
                </a:solidFill>
                <a:latin typeface="+mn-lt"/>
              </a:rPr>
              <a:t>github.com/jetstack/cert-manager</a:t>
            </a:r>
          </a:p>
        </p:txBody>
      </p:sp>
      <p:pic>
        <p:nvPicPr>
          <p:cNvPr id="8" name="Picture 7" descr="A screenshot of a cell phone&#10;&#10;Description automatically generated">
            <a:extLst>
              <a:ext uri="{FF2B5EF4-FFF2-40B4-BE49-F238E27FC236}">
                <a16:creationId xmlns:a16="http://schemas.microsoft.com/office/drawing/2014/main" id="{A5512C84-3687-4D1A-BA86-CF3339092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2457" y="2212118"/>
            <a:ext cx="4880645" cy="3304534"/>
          </a:xfrm>
          <a:prstGeom prst="rect">
            <a:avLst/>
          </a:prstGeom>
        </p:spPr>
      </p:pic>
      <p:pic>
        <p:nvPicPr>
          <p:cNvPr id="2050" name="Picture 2">
            <a:extLst>
              <a:ext uri="{FF2B5EF4-FFF2-40B4-BE49-F238E27FC236}">
                <a16:creationId xmlns:a16="http://schemas.microsoft.com/office/drawing/2014/main" id="{F87E2E8D-C4A4-4877-8CB6-CEE32AAF6D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13873" y="169570"/>
            <a:ext cx="1957828" cy="1889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06255"/>
      </p:ext>
    </p:extLst>
  </p:cSld>
  <p:clrMapOvr>
    <a:masterClrMapping/>
  </p:clrMapOvr>
</p:sld>
</file>

<file path=ppt/theme/theme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Dec 2019.pptx" id="{4F325213-90B3-43CF-9EA1-8751E1AB25C2}" vid="{EF9CB4AA-5F78-4BC5-A8A9-11216F5C19D4}"/>
    </a:ext>
  </a:extLst>
</a:theme>
</file>

<file path=ppt/theme/theme2.xml><?xml version="1.0" encoding="utf-8"?>
<a:theme xmlns:a="http://schemas.openxmlformats.org/drawingml/2006/main" name="Azure 2">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Dec 2019.pptx" id="{4F325213-90B3-43CF-9EA1-8751E1AB25C2}" vid="{9AEE268D-E95C-4ED4-BAED-C84D56CECAE6}"/>
    </a:ext>
  </a:extLst>
</a:theme>
</file>

<file path=ppt/theme/theme3.xml><?xml version="1.0" encoding="utf-8"?>
<a:theme xmlns:a="http://schemas.openxmlformats.org/drawingml/2006/main" name="Azure Dev Light - 2018H2">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83AD2FEF-2B3B-4D2A-9462-A5589672CB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BD7F66F1D3844D9174EE3968BDEC33" ma:contentTypeVersion="9" ma:contentTypeDescription="Create a new document." ma:contentTypeScope="" ma:versionID="b1d9df85701dfa0851b54fb0b00c81f0">
  <xsd:schema xmlns:xsd="http://www.w3.org/2001/XMLSchema" xmlns:xs="http://www.w3.org/2001/XMLSchema" xmlns:p="http://schemas.microsoft.com/office/2006/metadata/properties" xmlns:ns2="f235a177-0eb5-4c17-9e75-4bb22370b51d" targetNamespace="http://schemas.microsoft.com/office/2006/metadata/properties" ma:root="true" ma:fieldsID="7544ddd91288a3fb26cba126f4594a51" ns2:_="">
    <xsd:import namespace="f235a177-0eb5-4c17-9e75-4bb22370b51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35a177-0eb5-4c17-9e75-4bb22370b5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http://www.w3.org/XML/1998/namespace"/>
    <ds:schemaRef ds:uri="http://purl.org/dc/dcmitype/"/>
    <ds:schemaRef ds:uri="e6fad286-2139-402c-bc31-e7e0efd8c5ab"/>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8668799-10AE-4DA9-B531-9AAD1BEDD9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35a177-0eb5-4c17-9e75-4bb22370b51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 Dec 2019</Template>
  <TotalTime>0</TotalTime>
  <Words>769</Words>
  <Application>Microsoft Office PowerPoint</Application>
  <PresentationFormat>Custom</PresentationFormat>
  <Paragraphs>211</Paragraphs>
  <Slides>17</Slides>
  <Notes>3</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17</vt:i4>
      </vt:variant>
    </vt:vector>
  </HeadingPairs>
  <TitlesOfParts>
    <vt:vector size="33" baseType="lpstr">
      <vt:lpstr>Arial</vt:lpstr>
      <vt:lpstr>Calibri</vt:lpstr>
      <vt:lpstr>Consolas</vt:lpstr>
      <vt:lpstr>Impact</vt:lpstr>
      <vt:lpstr>Segoe Pro</vt:lpstr>
      <vt:lpstr>Segoe Pro Semibold</vt:lpstr>
      <vt:lpstr>Segoe Semibold</vt:lpstr>
      <vt:lpstr>Segoe UI</vt:lpstr>
      <vt:lpstr>Segoe UI Light</vt:lpstr>
      <vt:lpstr>Segoe UI Semibold</vt:lpstr>
      <vt:lpstr>Segoe UI Semilight</vt:lpstr>
      <vt:lpstr>Ubuntu Mono</vt:lpstr>
      <vt:lpstr>Wingdings</vt:lpstr>
      <vt:lpstr>Azure 1</vt:lpstr>
      <vt:lpstr>Azure 2</vt:lpstr>
      <vt:lpstr>Azure Dev Light - 2018H2</vt:lpstr>
      <vt:lpstr>Securely Inferencing Models with APIs</vt:lpstr>
      <vt:lpstr>Operationalizing a Model</vt:lpstr>
      <vt:lpstr>HTTP Endpoint Consideration</vt:lpstr>
      <vt:lpstr>PowerPoint Presentation</vt:lpstr>
      <vt:lpstr>Kubernetes Services – Illustrated</vt:lpstr>
      <vt:lpstr>Letting People Call Your Model in Kubernetes</vt:lpstr>
      <vt:lpstr>Kubernertes Ingress – Reverse Proxy</vt:lpstr>
      <vt:lpstr>PowerPoint Presentation</vt:lpstr>
      <vt:lpstr>Cert Manager</vt:lpstr>
      <vt:lpstr>PowerPoint Presentation</vt:lpstr>
      <vt:lpstr>API Management</vt:lpstr>
      <vt:lpstr>API Management - Data Plane Security</vt:lpstr>
      <vt:lpstr>Keys vs. OAuth 2.0 (JWT – JSON Web Token)</vt:lpstr>
      <vt:lpstr>Azure Front Door</vt:lpstr>
      <vt:lpstr>Putting It All Together – Global Deployment</vt:lpstr>
      <vt:lpstr>Summary</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Ben Coleman</dc:creator>
  <cp:keywords/>
  <dc:description>Template: Ariel Butz; ZUM Communications
Formatting: 
Audience Type:</dc:description>
  <cp:lastModifiedBy>Ben</cp:lastModifiedBy>
  <cp:revision>50</cp:revision>
  <dcterms:created xsi:type="dcterms:W3CDTF">2020-06-26T15:09:57Z</dcterms:created>
  <dcterms:modified xsi:type="dcterms:W3CDTF">2020-06-30T12:14:21Z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0x01010081BD7F66F1D3844D9174EE3968BDEC33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